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1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Arial Bold Italics" charset="1" panose="020B0704020202090204"/>
      <p:regular r:id="rId28"/>
    </p:embeddedFont>
    <p:embeddedFont>
      <p:font typeface="Arial Bold" charset="1" panose="020B0704020202020204"/>
      <p:regular r:id="rId29"/>
    </p:embeddedFont>
    <p:embeddedFont>
      <p:font typeface="Arial" charset="1" panose="020B0604020202020204"/>
      <p:regular r:id="rId30"/>
    </p:embeddedFont>
    <p:embeddedFont>
      <p:font typeface="Calibri (MS)" charset="1" panose="020F0502020204030204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notesMasters/notesMaster1.xml" Type="http://schemas.openxmlformats.org/officeDocument/2006/relationships/notesMaster"/><Relationship Id="rId32" Target="theme/theme2.xml" Type="http://schemas.openxmlformats.org/officeDocument/2006/relationships/theme"/><Relationship Id="rId33" Target="notesSlides/notesSlide1.xml" Type="http://schemas.openxmlformats.org/officeDocument/2006/relationships/notesSlide"/><Relationship Id="rId34" Target="fonts/font34.fntdata" Type="http://schemas.openxmlformats.org/officeDocument/2006/relationships/font"/><Relationship Id="rId35" Target="notesSlides/notesSlide2.xml" Type="http://schemas.openxmlformats.org/officeDocument/2006/relationships/notesSlide"/><Relationship Id="rId36" Target="notesSlides/notesSlide3.xml" Type="http://schemas.openxmlformats.org/officeDocument/2006/relationships/notesSlide"/><Relationship Id="rId37" Target="notesSlides/notesSlide4.xml" Type="http://schemas.openxmlformats.org/officeDocument/2006/relationships/notesSlide"/><Relationship Id="rId38" Target="notesSlides/notesSlide5.xml" Type="http://schemas.openxmlformats.org/officeDocument/2006/relationships/notesSlide"/><Relationship Id="rId39" Target="notesSlides/notesSlide6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7.xml" Type="http://schemas.openxmlformats.org/officeDocument/2006/relationships/notesSlide"/><Relationship Id="rId41" Target="notesSlides/notesSlide8.xml" Type="http://schemas.openxmlformats.org/officeDocument/2006/relationships/notesSlide"/><Relationship Id="rId42" Target="notesSlides/notesSlide9.xml" Type="http://schemas.openxmlformats.org/officeDocument/2006/relationships/notesSlide"/><Relationship Id="rId43" Target="notesSlides/notesSlide10.xml" Type="http://schemas.openxmlformats.org/officeDocument/2006/relationships/notesSlide"/><Relationship Id="rId44" Target="notesSlides/notesSlide11.xml" Type="http://schemas.openxmlformats.org/officeDocument/2006/relationships/notesSlide"/><Relationship Id="rId45" Target="notesSlides/notesSlide12.xml" Type="http://schemas.openxmlformats.org/officeDocument/2006/relationships/notesSlide"/><Relationship Id="rId46" Target="notesSlides/notesSlide13.xml" Type="http://schemas.openxmlformats.org/officeDocument/2006/relationships/notesSlide"/><Relationship Id="rId47" Target="notesSlides/notesSlide14.xml" Type="http://schemas.openxmlformats.org/officeDocument/2006/relationships/notesSlide"/><Relationship Id="rId48" Target="notesSlides/notesSlide15.xml" Type="http://schemas.openxmlformats.org/officeDocument/2006/relationships/notesSlide"/><Relationship Id="rId49" Target="notesSlides/notesSlide16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17.xml" Type="http://schemas.openxmlformats.org/officeDocument/2006/relationships/notesSlide"/><Relationship Id="rId51" Target="notesSlides/notesSlide18.xml" Type="http://schemas.openxmlformats.org/officeDocument/2006/relationships/notesSlide"/><Relationship Id="rId52" Target="notesSlides/notesSlide19.xml" Type="http://schemas.openxmlformats.org/officeDocument/2006/relationships/notesSlide"/><Relationship Id="rId53" Target="notesSlides/notesSlide20.xml" Type="http://schemas.openxmlformats.org/officeDocument/2006/relationships/notesSlide"/><Relationship Id="rId54" Target="notesSlides/notesSlide21.xml" Type="http://schemas.openxmlformats.org/officeDocument/2006/relationships/notesSlide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1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9815">
            <a:off x="11345047" y="9534525"/>
            <a:ext cx="6671937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8795372" y="9654815"/>
            <a:ext cx="11731336" cy="632185"/>
            <a:chOff x="0" y="0"/>
            <a:chExt cx="15641782" cy="8429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641782" cy="842913"/>
            </a:xfrm>
            <a:custGeom>
              <a:avLst/>
              <a:gdLst/>
              <a:ahLst/>
              <a:cxnLst/>
              <a:rect r="r" b="b" t="t" l="l"/>
              <a:pathLst>
                <a:path h="842913" w="15641782">
                  <a:moveTo>
                    <a:pt x="0" y="0"/>
                  </a:moveTo>
                  <a:lnTo>
                    <a:pt x="15641782" y="0"/>
                  </a:lnTo>
                  <a:lnTo>
                    <a:pt x="15641782" y="842913"/>
                  </a:lnTo>
                  <a:lnTo>
                    <a:pt x="0" y="8429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5641782" cy="86196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b="true" sz="1800" i="true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M D SRI RAAGHAV (103122060)</a:t>
              </a:r>
              <a:r>
                <a:rPr lang="en-US" b="true" sz="1800" i="true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 / B.Tech. / Civil Engg. / NIT-T</a:t>
              </a:r>
            </a:p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064920" y="307911"/>
            <a:ext cx="14158161" cy="2320990"/>
            <a:chOff x="0" y="0"/>
            <a:chExt cx="18877548" cy="309465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877549" cy="3094654"/>
            </a:xfrm>
            <a:custGeom>
              <a:avLst/>
              <a:gdLst/>
              <a:ahLst/>
              <a:cxnLst/>
              <a:rect r="r" b="b" t="t" l="l"/>
              <a:pathLst>
                <a:path h="3094654" w="18877549">
                  <a:moveTo>
                    <a:pt x="0" y="0"/>
                  </a:moveTo>
                  <a:lnTo>
                    <a:pt x="18877549" y="0"/>
                  </a:lnTo>
                  <a:lnTo>
                    <a:pt x="18877549" y="3094654"/>
                  </a:lnTo>
                  <a:lnTo>
                    <a:pt x="0" y="30946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8877548" cy="312322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400"/>
                </a:lnSpc>
              </a:pPr>
              <a:r>
                <a:rPr lang="en-US" sz="4500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MEDICAL CONDI</a:t>
              </a:r>
              <a:r>
                <a:rPr lang="en-US" sz="4500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TION CLASSIFICATION USING NLP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475412" y="5385476"/>
            <a:ext cx="13337177" cy="297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 D SRI RAAGHAV</a:t>
            </a:r>
            <a:r>
              <a:rPr lang="en-US" sz="36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(103122060)</a:t>
            </a:r>
          </a:p>
          <a:p>
            <a:pPr algn="ctr">
              <a:lnSpc>
                <a:spcPts val="3456"/>
              </a:lnSpc>
            </a:pPr>
          </a:p>
          <a:p>
            <a:pPr algn="ctr">
              <a:lnSpc>
                <a:spcPts val="3456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</a:t>
            </a:r>
          </a:p>
          <a:p>
            <a:pPr algn="ctr">
              <a:lnSpc>
                <a:spcPts val="3456"/>
              </a:lnSpc>
            </a:pPr>
          </a:p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Computer Applications Department, NIT Trichy</a:t>
            </a:r>
          </a:p>
          <a:p>
            <a:pPr algn="l">
              <a:lnSpc>
                <a:spcPts val="4320"/>
              </a:lnSpc>
            </a:pP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8140959" y="2628901"/>
            <a:ext cx="2006082" cy="2000362"/>
            <a:chOff x="0" y="0"/>
            <a:chExt cx="2674776" cy="2667150"/>
          </a:xfrm>
        </p:grpSpPr>
        <p:sp>
          <p:nvSpPr>
            <p:cNvPr name="Freeform 11" id="11" descr="A picture containing text, sign  Description automatically generated"/>
            <p:cNvSpPr/>
            <p:nvPr/>
          </p:nvSpPr>
          <p:spPr>
            <a:xfrm flipH="false" flipV="false" rot="0">
              <a:off x="0" y="0"/>
              <a:ext cx="2674747" cy="2667127"/>
            </a:xfrm>
            <a:custGeom>
              <a:avLst/>
              <a:gdLst/>
              <a:ahLst/>
              <a:cxnLst/>
              <a:rect r="r" b="b" t="t" l="l"/>
              <a:pathLst>
                <a:path h="2667127" w="2674747">
                  <a:moveTo>
                    <a:pt x="0" y="0"/>
                  </a:moveTo>
                  <a:lnTo>
                    <a:pt x="2674747" y="0"/>
                  </a:lnTo>
                  <a:lnTo>
                    <a:pt x="2674747" y="2667127"/>
                  </a:lnTo>
                  <a:lnTo>
                    <a:pt x="0" y="26671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1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9815">
            <a:off x="11345047" y="9534525"/>
            <a:ext cx="6671937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3497429" y="667511"/>
            <a:ext cx="11836408" cy="1036402"/>
            <a:chOff x="0" y="0"/>
            <a:chExt cx="21031200" cy="1841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31200" cy="1841503"/>
            </a:xfrm>
            <a:custGeom>
              <a:avLst/>
              <a:gdLst/>
              <a:ahLst/>
              <a:cxnLst/>
              <a:rect r="r" b="b" t="t" l="l"/>
              <a:pathLst>
                <a:path h="1841503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1841503"/>
                  </a:lnTo>
                  <a:lnTo>
                    <a:pt x="0" y="18415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21031200" cy="181292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400"/>
                </a:lnSpc>
              </a:pPr>
              <a:r>
                <a:rPr lang="en-US" sz="5000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CONC</a:t>
              </a:r>
              <a:r>
                <a:rPr lang="en-US" sz="5000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EPTS / MECHANISM / THEORY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892646" y="9624828"/>
            <a:ext cx="4114800" cy="547688"/>
            <a:chOff x="0" y="0"/>
            <a:chExt cx="5486400" cy="7302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2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795372" y="9654815"/>
            <a:ext cx="11731336" cy="632185"/>
            <a:chOff x="0" y="0"/>
            <a:chExt cx="15641782" cy="8429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641782" cy="842913"/>
            </a:xfrm>
            <a:custGeom>
              <a:avLst/>
              <a:gdLst/>
              <a:ahLst/>
              <a:cxnLst/>
              <a:rect r="r" b="b" t="t" l="l"/>
              <a:pathLst>
                <a:path h="842913" w="15641782">
                  <a:moveTo>
                    <a:pt x="0" y="0"/>
                  </a:moveTo>
                  <a:lnTo>
                    <a:pt x="15641782" y="0"/>
                  </a:lnTo>
                  <a:lnTo>
                    <a:pt x="15641782" y="842913"/>
                  </a:lnTo>
                  <a:lnTo>
                    <a:pt x="0" y="8429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15641782" cy="86196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b="true" sz="1800" i="true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M D SRI RAAGHAV (103122060)</a:t>
              </a:r>
              <a:r>
                <a:rPr lang="en-US" b="true" sz="1800" i="true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 / B.Tech. / Civil Engg. / NIT-T</a:t>
              </a:r>
            </a:p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28700" y="2922810"/>
            <a:ext cx="13510246" cy="4840885"/>
          </a:xfrm>
          <a:custGeom>
            <a:avLst/>
            <a:gdLst/>
            <a:ahLst/>
            <a:cxnLst/>
            <a:rect r="r" b="b" t="t" l="l"/>
            <a:pathLst>
              <a:path h="4840885" w="13510246">
                <a:moveTo>
                  <a:pt x="0" y="0"/>
                </a:moveTo>
                <a:lnTo>
                  <a:pt x="13510246" y="0"/>
                </a:lnTo>
                <a:lnTo>
                  <a:pt x="13510246" y="4840886"/>
                </a:lnTo>
                <a:lnTo>
                  <a:pt x="0" y="48408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1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2065712"/>
            <a:ext cx="1600941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30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6. Evaluation Metrics</a:t>
            </a:r>
            <a:r>
              <a:rPr lang="en-US" sz="30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Concept: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661040" y="4536046"/>
            <a:ext cx="3530386" cy="186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99"/>
              </a:lnSpc>
            </a:pPr>
            <a:r>
              <a:rPr lang="en-US" sz="2499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Where</a:t>
            </a: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algn="just"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TP:</a:t>
            </a: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True Positives</a:t>
            </a:r>
          </a:p>
          <a:p>
            <a:pPr algn="just"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TN: True Negatives</a:t>
            </a:r>
          </a:p>
          <a:p>
            <a:pPr algn="just"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FP: False Positives</a:t>
            </a:r>
          </a:p>
          <a:p>
            <a:pPr algn="just"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FN: False Negatives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39294" y="8331096"/>
            <a:ext cx="16009411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30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Ideal Model: 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Precision, Recall, and F1-Score indicate str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ong, balanced classification performance.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9815">
            <a:off x="11345047" y="9534525"/>
            <a:ext cx="6671937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3225796" y="667511"/>
            <a:ext cx="11836408" cy="1036402"/>
            <a:chOff x="0" y="0"/>
            <a:chExt cx="21031200" cy="1841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31200" cy="1841503"/>
            </a:xfrm>
            <a:custGeom>
              <a:avLst/>
              <a:gdLst/>
              <a:ahLst/>
              <a:cxnLst/>
              <a:rect r="r" b="b" t="t" l="l"/>
              <a:pathLst>
                <a:path h="1841503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1841503"/>
                  </a:lnTo>
                  <a:lnTo>
                    <a:pt x="0" y="18415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21031200" cy="181292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400"/>
                </a:lnSpc>
              </a:pPr>
              <a:r>
                <a:rPr lang="en-US" sz="5000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Activities Performed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892646" y="9624828"/>
            <a:ext cx="4114800" cy="547688"/>
            <a:chOff x="0" y="0"/>
            <a:chExt cx="5486400" cy="7302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2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795372" y="9654815"/>
            <a:ext cx="11731336" cy="632185"/>
            <a:chOff x="0" y="0"/>
            <a:chExt cx="15641782" cy="8429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641782" cy="842913"/>
            </a:xfrm>
            <a:custGeom>
              <a:avLst/>
              <a:gdLst/>
              <a:ahLst/>
              <a:cxnLst/>
              <a:rect r="r" b="b" t="t" l="l"/>
              <a:pathLst>
                <a:path h="842913" w="15641782">
                  <a:moveTo>
                    <a:pt x="0" y="0"/>
                  </a:moveTo>
                  <a:lnTo>
                    <a:pt x="15641782" y="0"/>
                  </a:lnTo>
                  <a:lnTo>
                    <a:pt x="15641782" y="842913"/>
                  </a:lnTo>
                  <a:lnTo>
                    <a:pt x="0" y="8429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15641782" cy="86196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b="true" sz="1800" i="true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M D SRI RAAGHAV (103122060)</a:t>
              </a:r>
              <a:r>
                <a:rPr lang="en-US" b="true" sz="1800" i="true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 / B.Tech. / Civil Engg. / NIT-T</a:t>
              </a:r>
            </a:p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233399" y="3273757"/>
            <a:ext cx="7905137" cy="4160079"/>
          </a:xfrm>
          <a:custGeom>
            <a:avLst/>
            <a:gdLst/>
            <a:ahLst/>
            <a:cxnLst/>
            <a:rect r="r" b="b" t="t" l="l"/>
            <a:pathLst>
              <a:path h="4160079" w="7905137">
                <a:moveTo>
                  <a:pt x="0" y="0"/>
                </a:moveTo>
                <a:lnTo>
                  <a:pt x="7905138" y="0"/>
                </a:lnTo>
                <a:lnTo>
                  <a:pt x="7905138" y="4160079"/>
                </a:lnTo>
                <a:lnTo>
                  <a:pt x="0" y="41600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93461" y="2554717"/>
            <a:ext cx="9054581" cy="550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70"/>
              </a:lnSpc>
            </a:pPr>
            <a:r>
              <a:rPr lang="en-US" sz="35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Part-1</a:t>
            </a:r>
          </a:p>
          <a:p>
            <a:pPr algn="just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Collected and analyzed </a:t>
            </a:r>
            <a:r>
              <a:rPr lang="en-US" b="true" sz="35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UCI</a:t>
            </a: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Drug Review Dataset (215K+ records, 8 attributes).</a:t>
            </a:r>
          </a:p>
          <a:p>
            <a:pPr algn="just" marL="755651" indent="-377825" lvl="1">
              <a:lnSpc>
                <a:spcPts val="3955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Cleaned and formatted text data - handled </a:t>
            </a:r>
            <a:r>
              <a:rPr lang="en-US" b="true" sz="35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missing values, normalized text, removed punctuation/stopwords</a:t>
            </a: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algn="just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Implemented text preprocessing pipeline using Python (</a:t>
            </a:r>
            <a:r>
              <a:rPr lang="en-US" b="true" sz="35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NLTK, pandas, NumPy</a:t>
            </a: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</a:p>
          <a:p>
            <a:pPr algn="just" marL="755651" indent="-377825" lvl="1">
              <a:lnSpc>
                <a:spcPts val="497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Visualized frequent medical terms using </a:t>
            </a:r>
            <a:r>
              <a:rPr lang="en-US" b="true" sz="35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WordCloud</a:t>
            </a: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</a:t>
            </a:r>
            <a:r>
              <a:rPr lang="en-US" b="true" sz="35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linguistic analysis</a:t>
            </a: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581587" y="2730832"/>
            <a:ext cx="5208761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799" i="true">
                <a:solidFill>
                  <a:srgbClr val="000000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WordCloud for Blood Pressure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9815">
            <a:off x="11345047" y="9534525"/>
            <a:ext cx="6671937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3225796" y="667511"/>
            <a:ext cx="11836408" cy="1036402"/>
            <a:chOff x="0" y="0"/>
            <a:chExt cx="21031200" cy="1841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31200" cy="1841503"/>
            </a:xfrm>
            <a:custGeom>
              <a:avLst/>
              <a:gdLst/>
              <a:ahLst/>
              <a:cxnLst/>
              <a:rect r="r" b="b" t="t" l="l"/>
              <a:pathLst>
                <a:path h="1841503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1841503"/>
                  </a:lnTo>
                  <a:lnTo>
                    <a:pt x="0" y="18415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21031200" cy="181292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400"/>
                </a:lnSpc>
              </a:pPr>
              <a:r>
                <a:rPr lang="en-US" sz="5000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Activities Performed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892646" y="9624828"/>
            <a:ext cx="4114800" cy="547688"/>
            <a:chOff x="0" y="0"/>
            <a:chExt cx="5486400" cy="7302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2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795372" y="9654815"/>
            <a:ext cx="11731336" cy="632185"/>
            <a:chOff x="0" y="0"/>
            <a:chExt cx="15641782" cy="8429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641782" cy="842913"/>
            </a:xfrm>
            <a:custGeom>
              <a:avLst/>
              <a:gdLst/>
              <a:ahLst/>
              <a:cxnLst/>
              <a:rect r="r" b="b" t="t" l="l"/>
              <a:pathLst>
                <a:path h="842913" w="15641782">
                  <a:moveTo>
                    <a:pt x="0" y="0"/>
                  </a:moveTo>
                  <a:lnTo>
                    <a:pt x="15641782" y="0"/>
                  </a:lnTo>
                  <a:lnTo>
                    <a:pt x="15641782" y="842913"/>
                  </a:lnTo>
                  <a:lnTo>
                    <a:pt x="0" y="8429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15641782" cy="86196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b="true" sz="1800" i="true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M D SRI RAAGHAV (103122060)</a:t>
              </a:r>
              <a:r>
                <a:rPr lang="en-US" b="true" sz="1800" i="true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 / B.Tech. / Civil Engg. / NIT-T</a:t>
              </a:r>
            </a:p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664704" y="4608934"/>
            <a:ext cx="13520986" cy="3710869"/>
          </a:xfrm>
          <a:custGeom>
            <a:avLst/>
            <a:gdLst/>
            <a:ahLst/>
            <a:cxnLst/>
            <a:rect r="r" b="b" t="t" l="l"/>
            <a:pathLst>
              <a:path h="3710869" w="13520986">
                <a:moveTo>
                  <a:pt x="0" y="0"/>
                </a:moveTo>
                <a:lnTo>
                  <a:pt x="13520987" y="0"/>
                </a:lnTo>
                <a:lnTo>
                  <a:pt x="13520987" y="3710869"/>
                </a:lnTo>
                <a:lnTo>
                  <a:pt x="0" y="37108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5" r="0" b="-555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88502" y="2238479"/>
            <a:ext cx="16370798" cy="174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70"/>
              </a:lnSpc>
            </a:pPr>
            <a:r>
              <a:rPr lang="en-US" sz="35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Part-2</a:t>
            </a:r>
          </a:p>
          <a:p>
            <a:pPr algn="just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Created a new feature ‘review_clean’ without the stop words and special characters and applying Lemmitization and punctuations.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9815">
            <a:off x="11345047" y="9534525"/>
            <a:ext cx="6671937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3225796" y="667511"/>
            <a:ext cx="11836408" cy="1036402"/>
            <a:chOff x="0" y="0"/>
            <a:chExt cx="21031200" cy="1841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31200" cy="1841503"/>
            </a:xfrm>
            <a:custGeom>
              <a:avLst/>
              <a:gdLst/>
              <a:ahLst/>
              <a:cxnLst/>
              <a:rect r="r" b="b" t="t" l="l"/>
              <a:pathLst>
                <a:path h="1841503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1841503"/>
                  </a:lnTo>
                  <a:lnTo>
                    <a:pt x="0" y="18415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21031200" cy="181292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400"/>
                </a:lnSpc>
              </a:pPr>
              <a:r>
                <a:rPr lang="en-US" sz="5000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Activities Performed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892646" y="9624828"/>
            <a:ext cx="4114800" cy="547688"/>
            <a:chOff x="0" y="0"/>
            <a:chExt cx="5486400" cy="7302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2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795372" y="9654815"/>
            <a:ext cx="11731336" cy="632185"/>
            <a:chOff x="0" y="0"/>
            <a:chExt cx="15641782" cy="8429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641782" cy="842913"/>
            </a:xfrm>
            <a:custGeom>
              <a:avLst/>
              <a:gdLst/>
              <a:ahLst/>
              <a:cxnLst/>
              <a:rect r="r" b="b" t="t" l="l"/>
              <a:pathLst>
                <a:path h="842913" w="15641782">
                  <a:moveTo>
                    <a:pt x="0" y="0"/>
                  </a:moveTo>
                  <a:lnTo>
                    <a:pt x="15641782" y="0"/>
                  </a:lnTo>
                  <a:lnTo>
                    <a:pt x="15641782" y="842913"/>
                  </a:lnTo>
                  <a:lnTo>
                    <a:pt x="0" y="8429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15641782" cy="86196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b="true" sz="1800" i="true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M D SRI RAAGHAV (103122060)</a:t>
              </a:r>
              <a:r>
                <a:rPr lang="en-US" b="true" sz="1800" i="true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 / B.Tech. / Civil Engg. / NIT-T</a:t>
              </a:r>
            </a:p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032845" y="3426795"/>
            <a:ext cx="7984126" cy="3966809"/>
          </a:xfrm>
          <a:custGeom>
            <a:avLst/>
            <a:gdLst/>
            <a:ahLst/>
            <a:cxnLst/>
            <a:rect r="r" b="b" t="t" l="l"/>
            <a:pathLst>
              <a:path h="3966809" w="7984126">
                <a:moveTo>
                  <a:pt x="0" y="0"/>
                </a:moveTo>
                <a:lnTo>
                  <a:pt x="7984126" y="0"/>
                </a:lnTo>
                <a:lnTo>
                  <a:pt x="7984126" y="3966810"/>
                </a:lnTo>
                <a:lnTo>
                  <a:pt x="0" y="39668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08" t="0" r="-57564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25632" y="2358073"/>
            <a:ext cx="9264878" cy="6009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70"/>
              </a:lnSpc>
            </a:pPr>
            <a:r>
              <a:rPr lang="en-US" sz="35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Part-3</a:t>
            </a:r>
          </a:p>
          <a:p>
            <a:pPr algn="just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Created </a:t>
            </a:r>
            <a:r>
              <a:rPr lang="en-US" b="true" sz="35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TF-IDF pipeline</a:t>
            </a: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model input.</a:t>
            </a:r>
          </a:p>
          <a:p>
            <a:pPr algn="just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 dataset into </a:t>
            </a:r>
            <a:r>
              <a:rPr lang="en-US" b="true" sz="35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80% training</a:t>
            </a: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b="true" sz="35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20% testing with constant random state.</a:t>
            </a:r>
          </a:p>
          <a:p>
            <a:pPr algn="just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Trained models:</a:t>
            </a:r>
          </a:p>
          <a:p>
            <a:pPr algn="just" marL="1511301" indent="-503767" lvl="2">
              <a:lnSpc>
                <a:spcPts val="4200"/>
              </a:lnSpc>
              <a:buFont typeface="Arial"/>
              <a:buChar char="⚬"/>
            </a:pPr>
            <a:r>
              <a:rPr lang="en-US" b="true" sz="35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Multino</a:t>
            </a:r>
            <a:r>
              <a:rPr lang="en-US" b="true" sz="35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mial Naïve Bayes</a:t>
            </a:r>
          </a:p>
          <a:p>
            <a:pPr algn="just" marL="1511301" indent="-503767" lvl="2">
              <a:lnSpc>
                <a:spcPts val="4200"/>
              </a:lnSpc>
              <a:buFont typeface="Arial"/>
              <a:buChar char="⚬"/>
            </a:pPr>
            <a:r>
              <a:rPr lang="en-US" b="true" sz="35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Passive-Aggressive Classifier</a:t>
            </a:r>
          </a:p>
          <a:p>
            <a:pPr algn="just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Visualized and interpreted </a:t>
            </a:r>
            <a:r>
              <a:rPr lang="en-US" b="true" sz="35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confusion</a:t>
            </a: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true" sz="35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matrices</a:t>
            </a: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each model.</a:t>
            </a:r>
          </a:p>
          <a:p>
            <a:pPr algn="just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Evaluated models on accuracy and classification metrics.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92056" y="2730832"/>
            <a:ext cx="2587823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799" i="true">
                <a:solidFill>
                  <a:srgbClr val="000000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TF-IDF Pipeline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9815">
            <a:off x="11345047" y="9534525"/>
            <a:ext cx="6671937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3225796" y="667511"/>
            <a:ext cx="11836408" cy="925142"/>
            <a:chOff x="0" y="0"/>
            <a:chExt cx="21031200" cy="16438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31200" cy="1643813"/>
            </a:xfrm>
            <a:custGeom>
              <a:avLst/>
              <a:gdLst/>
              <a:ahLst/>
              <a:cxnLst/>
              <a:rect r="r" b="b" t="t" l="l"/>
              <a:pathLst>
                <a:path h="1643813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1643813"/>
                  </a:lnTo>
                  <a:lnTo>
                    <a:pt x="0" y="16438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21031200" cy="161523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860"/>
                </a:lnSpc>
              </a:pPr>
              <a:r>
                <a:rPr lang="en-US" sz="4500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Confusion Matrix Computed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892646" y="9624828"/>
            <a:ext cx="4114800" cy="547688"/>
            <a:chOff x="0" y="0"/>
            <a:chExt cx="5486400" cy="7302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2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795372" y="9654815"/>
            <a:ext cx="11731336" cy="632185"/>
            <a:chOff x="0" y="0"/>
            <a:chExt cx="15641782" cy="8429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641782" cy="842913"/>
            </a:xfrm>
            <a:custGeom>
              <a:avLst/>
              <a:gdLst/>
              <a:ahLst/>
              <a:cxnLst/>
              <a:rect r="r" b="b" t="t" l="l"/>
              <a:pathLst>
                <a:path h="842913" w="15641782">
                  <a:moveTo>
                    <a:pt x="0" y="0"/>
                  </a:moveTo>
                  <a:lnTo>
                    <a:pt x="15641782" y="0"/>
                  </a:lnTo>
                  <a:lnTo>
                    <a:pt x="15641782" y="842913"/>
                  </a:lnTo>
                  <a:lnTo>
                    <a:pt x="0" y="8429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15641782" cy="86196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b="true" sz="1800" i="true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M D SRI RAAGHAV (103122060)</a:t>
              </a:r>
              <a:r>
                <a:rPr lang="en-US" b="true" sz="1800" i="true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 / B.Tech. / Civil Engg. / NIT-T</a:t>
              </a:r>
            </a:p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1697435"/>
            <a:ext cx="3862662" cy="833008"/>
            <a:chOff x="0" y="0"/>
            <a:chExt cx="6863266" cy="148010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863266" cy="1480108"/>
            </a:xfrm>
            <a:custGeom>
              <a:avLst/>
              <a:gdLst/>
              <a:ahLst/>
              <a:cxnLst/>
              <a:rect r="r" b="b" t="t" l="l"/>
              <a:pathLst>
                <a:path h="1480108" w="6863266">
                  <a:moveTo>
                    <a:pt x="0" y="0"/>
                  </a:moveTo>
                  <a:lnTo>
                    <a:pt x="6863266" y="0"/>
                  </a:lnTo>
                  <a:lnTo>
                    <a:pt x="6863266" y="1480108"/>
                  </a:lnTo>
                  <a:lnTo>
                    <a:pt x="0" y="1480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9050"/>
              <a:ext cx="6863266" cy="146105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699"/>
                </a:lnSpc>
              </a:pPr>
              <a:r>
                <a:rPr lang="en-US" sz="2499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Multinomial Naive Bayes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5383676"/>
            <a:ext cx="4701532" cy="833008"/>
            <a:chOff x="0" y="0"/>
            <a:chExt cx="8353789" cy="148010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353789" cy="1480108"/>
            </a:xfrm>
            <a:custGeom>
              <a:avLst/>
              <a:gdLst/>
              <a:ahLst/>
              <a:cxnLst/>
              <a:rect r="r" b="b" t="t" l="l"/>
              <a:pathLst>
                <a:path h="1480108" w="8353789">
                  <a:moveTo>
                    <a:pt x="0" y="0"/>
                  </a:moveTo>
                  <a:lnTo>
                    <a:pt x="8353789" y="0"/>
                  </a:lnTo>
                  <a:lnTo>
                    <a:pt x="8353789" y="1480108"/>
                  </a:lnTo>
                  <a:lnTo>
                    <a:pt x="0" y="1480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9050"/>
              <a:ext cx="8353789" cy="146105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699"/>
                </a:lnSpc>
              </a:pPr>
              <a:r>
                <a:rPr lang="en-US" sz="2499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Passive Aggressive Classifier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28700" y="6162166"/>
            <a:ext cx="14033504" cy="2859326"/>
          </a:xfrm>
          <a:custGeom>
            <a:avLst/>
            <a:gdLst/>
            <a:ahLst/>
            <a:cxnLst/>
            <a:rect r="r" b="b" t="t" l="l"/>
            <a:pathLst>
              <a:path h="2859326" w="14033504">
                <a:moveTo>
                  <a:pt x="0" y="0"/>
                </a:moveTo>
                <a:lnTo>
                  <a:pt x="14033504" y="0"/>
                </a:lnTo>
                <a:lnTo>
                  <a:pt x="14033504" y="2859327"/>
                </a:lnTo>
                <a:lnTo>
                  <a:pt x="0" y="28593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28700" y="2530443"/>
            <a:ext cx="13840732" cy="2748458"/>
          </a:xfrm>
          <a:custGeom>
            <a:avLst/>
            <a:gdLst/>
            <a:ahLst/>
            <a:cxnLst/>
            <a:rect r="r" b="b" t="t" l="l"/>
            <a:pathLst>
              <a:path h="2748458" w="13840732">
                <a:moveTo>
                  <a:pt x="0" y="0"/>
                </a:moveTo>
                <a:lnTo>
                  <a:pt x="13840732" y="0"/>
                </a:lnTo>
                <a:lnTo>
                  <a:pt x="13840732" y="2748458"/>
                </a:lnTo>
                <a:lnTo>
                  <a:pt x="0" y="27484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92" t="-4033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9815">
            <a:off x="11345047" y="9534525"/>
            <a:ext cx="6671937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3225796" y="667511"/>
            <a:ext cx="11836408" cy="925142"/>
            <a:chOff x="0" y="0"/>
            <a:chExt cx="21031200" cy="16438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31200" cy="1643813"/>
            </a:xfrm>
            <a:custGeom>
              <a:avLst/>
              <a:gdLst/>
              <a:ahLst/>
              <a:cxnLst/>
              <a:rect r="r" b="b" t="t" l="l"/>
              <a:pathLst>
                <a:path h="1643813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1643813"/>
                  </a:lnTo>
                  <a:lnTo>
                    <a:pt x="0" y="16438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21031200" cy="161523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860"/>
                </a:lnSpc>
              </a:pPr>
              <a:r>
                <a:rPr lang="en-US" sz="4500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Confusion Matrix Computed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892646" y="9624828"/>
            <a:ext cx="4114800" cy="547688"/>
            <a:chOff x="0" y="0"/>
            <a:chExt cx="5486400" cy="7302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2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795372" y="9654815"/>
            <a:ext cx="11731336" cy="632185"/>
            <a:chOff x="0" y="0"/>
            <a:chExt cx="15641782" cy="8429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641782" cy="842913"/>
            </a:xfrm>
            <a:custGeom>
              <a:avLst/>
              <a:gdLst/>
              <a:ahLst/>
              <a:cxnLst/>
              <a:rect r="r" b="b" t="t" l="l"/>
              <a:pathLst>
                <a:path h="842913" w="15641782">
                  <a:moveTo>
                    <a:pt x="0" y="0"/>
                  </a:moveTo>
                  <a:lnTo>
                    <a:pt x="15641782" y="0"/>
                  </a:lnTo>
                  <a:lnTo>
                    <a:pt x="15641782" y="842913"/>
                  </a:lnTo>
                  <a:lnTo>
                    <a:pt x="0" y="8429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15641782" cy="86196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b="true" sz="1800" i="true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M D SRI RAAGHAV (103122060)</a:t>
              </a:r>
              <a:r>
                <a:rPr lang="en-US" b="true" sz="1800" i="true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 / B.Tech. / Civil Engg. / NIT-T</a:t>
              </a:r>
            </a:p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28700" y="2635218"/>
            <a:ext cx="7299791" cy="6113575"/>
          </a:xfrm>
          <a:custGeom>
            <a:avLst/>
            <a:gdLst/>
            <a:ahLst/>
            <a:cxnLst/>
            <a:rect r="r" b="b" t="t" l="l"/>
            <a:pathLst>
              <a:path h="6113575" w="7299791">
                <a:moveTo>
                  <a:pt x="0" y="0"/>
                </a:moveTo>
                <a:lnTo>
                  <a:pt x="7299791" y="0"/>
                </a:lnTo>
                <a:lnTo>
                  <a:pt x="7299791" y="6113575"/>
                </a:lnTo>
                <a:lnTo>
                  <a:pt x="0" y="61135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28700" y="1697435"/>
            <a:ext cx="3862662" cy="833008"/>
            <a:chOff x="0" y="0"/>
            <a:chExt cx="6863266" cy="148010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863266" cy="1480108"/>
            </a:xfrm>
            <a:custGeom>
              <a:avLst/>
              <a:gdLst/>
              <a:ahLst/>
              <a:cxnLst/>
              <a:rect r="r" b="b" t="t" l="l"/>
              <a:pathLst>
                <a:path h="1480108" w="6863266">
                  <a:moveTo>
                    <a:pt x="0" y="0"/>
                  </a:moveTo>
                  <a:lnTo>
                    <a:pt x="6863266" y="0"/>
                  </a:lnTo>
                  <a:lnTo>
                    <a:pt x="6863266" y="1480108"/>
                  </a:lnTo>
                  <a:lnTo>
                    <a:pt x="0" y="1480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19050"/>
              <a:ext cx="6863266" cy="146105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699"/>
                </a:lnSpc>
              </a:pPr>
              <a:r>
                <a:rPr lang="en-US" sz="2499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Multinomial Naive Bayes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959509" y="1701956"/>
            <a:ext cx="4701532" cy="833008"/>
            <a:chOff x="0" y="0"/>
            <a:chExt cx="8353789" cy="148010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353789" cy="1480108"/>
            </a:xfrm>
            <a:custGeom>
              <a:avLst/>
              <a:gdLst/>
              <a:ahLst/>
              <a:cxnLst/>
              <a:rect r="r" b="b" t="t" l="l"/>
              <a:pathLst>
                <a:path h="1480108" w="8353789">
                  <a:moveTo>
                    <a:pt x="0" y="0"/>
                  </a:moveTo>
                  <a:lnTo>
                    <a:pt x="8353789" y="0"/>
                  </a:lnTo>
                  <a:lnTo>
                    <a:pt x="8353789" y="1480108"/>
                  </a:lnTo>
                  <a:lnTo>
                    <a:pt x="0" y="1480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19050"/>
              <a:ext cx="8353789" cy="146105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699"/>
                </a:lnSpc>
              </a:pPr>
              <a:r>
                <a:rPr lang="en-US" sz="2499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Passive Aggressive Classifier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9959509" y="2639740"/>
            <a:ext cx="7316901" cy="6109612"/>
          </a:xfrm>
          <a:custGeom>
            <a:avLst/>
            <a:gdLst/>
            <a:ahLst/>
            <a:cxnLst/>
            <a:rect r="r" b="b" t="t" l="l"/>
            <a:pathLst>
              <a:path h="6109612" w="7316901">
                <a:moveTo>
                  <a:pt x="0" y="0"/>
                </a:moveTo>
                <a:lnTo>
                  <a:pt x="7316901" y="0"/>
                </a:lnTo>
                <a:lnTo>
                  <a:pt x="7316901" y="6109612"/>
                </a:lnTo>
                <a:lnTo>
                  <a:pt x="0" y="61096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9815">
            <a:off x="11345047" y="9534525"/>
            <a:ext cx="6671937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3225796" y="667511"/>
            <a:ext cx="11836408" cy="1036402"/>
            <a:chOff x="0" y="0"/>
            <a:chExt cx="21031200" cy="1841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31200" cy="1841503"/>
            </a:xfrm>
            <a:custGeom>
              <a:avLst/>
              <a:gdLst/>
              <a:ahLst/>
              <a:cxnLst/>
              <a:rect r="r" b="b" t="t" l="l"/>
              <a:pathLst>
                <a:path h="1841503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1841503"/>
                  </a:lnTo>
                  <a:lnTo>
                    <a:pt x="0" y="18415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21031200" cy="181292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400"/>
                </a:lnSpc>
              </a:pPr>
              <a:r>
                <a:rPr lang="en-US" sz="5000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Activities Performed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892646" y="9624828"/>
            <a:ext cx="4114800" cy="547688"/>
            <a:chOff x="0" y="0"/>
            <a:chExt cx="5486400" cy="7302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2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795372" y="9654815"/>
            <a:ext cx="11731336" cy="632185"/>
            <a:chOff x="0" y="0"/>
            <a:chExt cx="15641782" cy="8429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641782" cy="842913"/>
            </a:xfrm>
            <a:custGeom>
              <a:avLst/>
              <a:gdLst/>
              <a:ahLst/>
              <a:cxnLst/>
              <a:rect r="r" b="b" t="t" l="l"/>
              <a:pathLst>
                <a:path h="842913" w="15641782">
                  <a:moveTo>
                    <a:pt x="0" y="0"/>
                  </a:moveTo>
                  <a:lnTo>
                    <a:pt x="15641782" y="0"/>
                  </a:lnTo>
                  <a:lnTo>
                    <a:pt x="15641782" y="842913"/>
                  </a:lnTo>
                  <a:lnTo>
                    <a:pt x="0" y="8429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15641782" cy="86196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b="true" sz="1800" i="true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M D SRI RAAGHAV (103122060)</a:t>
              </a:r>
              <a:r>
                <a:rPr lang="en-US" b="true" sz="1800" i="true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 / B.Tech. / Civil Engg. / NIT-T</a:t>
              </a:r>
            </a:p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801177" y="2338876"/>
            <a:ext cx="7072532" cy="3253365"/>
          </a:xfrm>
          <a:custGeom>
            <a:avLst/>
            <a:gdLst/>
            <a:ahLst/>
            <a:cxnLst/>
            <a:rect r="r" b="b" t="t" l="l"/>
            <a:pathLst>
              <a:path h="3253365" w="7072532">
                <a:moveTo>
                  <a:pt x="0" y="0"/>
                </a:moveTo>
                <a:lnTo>
                  <a:pt x="7072532" y="0"/>
                </a:lnTo>
                <a:lnTo>
                  <a:pt x="7072532" y="3253365"/>
                </a:lnTo>
                <a:lnTo>
                  <a:pt x="0" y="32533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801177" y="5697016"/>
            <a:ext cx="7072532" cy="3253365"/>
          </a:xfrm>
          <a:custGeom>
            <a:avLst/>
            <a:gdLst/>
            <a:ahLst/>
            <a:cxnLst/>
            <a:rect r="r" b="b" t="t" l="l"/>
            <a:pathLst>
              <a:path h="3253365" w="7072532">
                <a:moveTo>
                  <a:pt x="0" y="0"/>
                </a:moveTo>
                <a:lnTo>
                  <a:pt x="7072532" y="0"/>
                </a:lnTo>
                <a:lnTo>
                  <a:pt x="7072532" y="3253365"/>
                </a:lnTo>
                <a:lnTo>
                  <a:pt x="0" y="32533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97810" y="2358073"/>
            <a:ext cx="9994882" cy="6009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70"/>
              </a:lnSpc>
            </a:pPr>
            <a:r>
              <a:rPr lang="en-US" sz="35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Part-4</a:t>
            </a:r>
          </a:p>
          <a:p>
            <a:pPr algn="just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Compared</a:t>
            </a: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model performances:</a:t>
            </a:r>
          </a:p>
          <a:p>
            <a:pPr algn="just" marL="1511301" indent="-503767" lvl="2">
              <a:lnSpc>
                <a:spcPts val="4200"/>
              </a:lnSpc>
              <a:buFont typeface="Arial"/>
              <a:buChar char="⚬"/>
            </a:pPr>
            <a:r>
              <a:rPr lang="en-US" b="true" sz="35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PAC Accuracy: 99.0%</a:t>
            </a:r>
          </a:p>
          <a:p>
            <a:pPr algn="just" marL="1511301" indent="-503767" lvl="2">
              <a:lnSpc>
                <a:spcPts val="4200"/>
              </a:lnSpc>
              <a:buFont typeface="Arial"/>
              <a:buChar char="⚬"/>
            </a:pPr>
            <a:r>
              <a:rPr lang="en-US" b="true" sz="35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MNB Accuracy: 93.3%</a:t>
            </a:r>
          </a:p>
          <a:p>
            <a:pPr algn="just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nalyzed class-wise perfor</a:t>
            </a: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mance (e.g., Birth Control, Depression, Diabetes).</a:t>
            </a:r>
          </a:p>
          <a:p>
            <a:pPr algn="just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Identified l</a:t>
            </a: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inguistic patterns influencing predictions.</a:t>
            </a:r>
          </a:p>
          <a:p>
            <a:pPr algn="just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Documented limitations, including lack of multi-condition data and semantic ambiguity.</a:t>
            </a:r>
          </a:p>
          <a:p>
            <a:pPr algn="just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Proposed future scope: </a:t>
            </a:r>
            <a:r>
              <a:rPr lang="en-US" b="true" sz="35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BERT</a:t>
            </a: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embeddings.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9815">
            <a:off x="11345047" y="9534525"/>
            <a:ext cx="6671937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3225796" y="667511"/>
            <a:ext cx="11836408" cy="1036402"/>
            <a:chOff x="0" y="0"/>
            <a:chExt cx="21031200" cy="1841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31200" cy="1841503"/>
            </a:xfrm>
            <a:custGeom>
              <a:avLst/>
              <a:gdLst/>
              <a:ahLst/>
              <a:cxnLst/>
              <a:rect r="r" b="b" t="t" l="l"/>
              <a:pathLst>
                <a:path h="1841503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1841503"/>
                  </a:lnTo>
                  <a:lnTo>
                    <a:pt x="0" y="18415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21031200" cy="181292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400"/>
                </a:lnSpc>
              </a:pPr>
              <a:r>
                <a:rPr lang="en-US" sz="5000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Activities Performed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892646" y="9624828"/>
            <a:ext cx="4114800" cy="547688"/>
            <a:chOff x="0" y="0"/>
            <a:chExt cx="5486400" cy="7302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2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795372" y="9654815"/>
            <a:ext cx="11731336" cy="632185"/>
            <a:chOff x="0" y="0"/>
            <a:chExt cx="15641782" cy="8429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641782" cy="842913"/>
            </a:xfrm>
            <a:custGeom>
              <a:avLst/>
              <a:gdLst/>
              <a:ahLst/>
              <a:cxnLst/>
              <a:rect r="r" b="b" t="t" l="l"/>
              <a:pathLst>
                <a:path h="842913" w="15641782">
                  <a:moveTo>
                    <a:pt x="0" y="0"/>
                  </a:moveTo>
                  <a:lnTo>
                    <a:pt x="15641782" y="0"/>
                  </a:lnTo>
                  <a:lnTo>
                    <a:pt x="15641782" y="842913"/>
                  </a:lnTo>
                  <a:lnTo>
                    <a:pt x="0" y="8429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15641782" cy="86196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b="true" sz="1800" i="true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M D SRI RAAGHAV (103122060)</a:t>
              </a:r>
              <a:r>
                <a:rPr lang="en-US" b="true" sz="1800" i="true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 / B.Tech. / Civil Engg. / NIT-T</a:t>
              </a:r>
            </a:p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4433043" y="3766161"/>
            <a:ext cx="9421915" cy="5492139"/>
          </a:xfrm>
          <a:custGeom>
            <a:avLst/>
            <a:gdLst/>
            <a:ahLst/>
            <a:cxnLst/>
            <a:rect r="r" b="b" t="t" l="l"/>
            <a:pathLst>
              <a:path h="5492139" w="9421915">
                <a:moveTo>
                  <a:pt x="0" y="0"/>
                </a:moveTo>
                <a:lnTo>
                  <a:pt x="9421914" y="0"/>
                </a:lnTo>
                <a:lnTo>
                  <a:pt x="9421914" y="5492139"/>
                </a:lnTo>
                <a:lnTo>
                  <a:pt x="0" y="5492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715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92110" y="1814806"/>
            <a:ext cx="16303780" cy="174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70"/>
              </a:lnSpc>
            </a:pPr>
            <a:r>
              <a:rPr lang="en-US" sz="35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Part-5</a:t>
            </a:r>
          </a:p>
          <a:p>
            <a:pPr algn="just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Finally Tested our NLP classification mode with test data of real world drug review and the model has diagnosed it perfectly.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9815">
            <a:off x="11345047" y="9534525"/>
            <a:ext cx="6671937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3225796" y="510499"/>
            <a:ext cx="11836408" cy="1036402"/>
            <a:chOff x="0" y="0"/>
            <a:chExt cx="21031200" cy="1841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31200" cy="1841503"/>
            </a:xfrm>
            <a:custGeom>
              <a:avLst/>
              <a:gdLst/>
              <a:ahLst/>
              <a:cxnLst/>
              <a:rect r="r" b="b" t="t" l="l"/>
              <a:pathLst>
                <a:path h="1841503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1841503"/>
                  </a:lnTo>
                  <a:lnTo>
                    <a:pt x="0" y="18415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21031200" cy="181292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400"/>
                </a:lnSpc>
              </a:pPr>
              <a:r>
                <a:rPr lang="en-US" sz="5000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K</a:t>
              </a:r>
              <a:r>
                <a:rPr lang="en-US" sz="5000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ey Knowledge / Skills Gained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892646" y="9624828"/>
            <a:ext cx="4114800" cy="547688"/>
            <a:chOff x="0" y="0"/>
            <a:chExt cx="5486400" cy="7302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2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795372" y="9654815"/>
            <a:ext cx="11731336" cy="632185"/>
            <a:chOff x="0" y="0"/>
            <a:chExt cx="15641782" cy="8429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641782" cy="842913"/>
            </a:xfrm>
            <a:custGeom>
              <a:avLst/>
              <a:gdLst/>
              <a:ahLst/>
              <a:cxnLst/>
              <a:rect r="r" b="b" t="t" l="l"/>
              <a:pathLst>
                <a:path h="842913" w="15641782">
                  <a:moveTo>
                    <a:pt x="0" y="0"/>
                  </a:moveTo>
                  <a:lnTo>
                    <a:pt x="15641782" y="0"/>
                  </a:lnTo>
                  <a:lnTo>
                    <a:pt x="15641782" y="842913"/>
                  </a:lnTo>
                  <a:lnTo>
                    <a:pt x="0" y="8429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15641782" cy="86196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b="true" sz="1800" i="true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M D SRI RAAGHAV (103122060)</a:t>
              </a:r>
              <a:r>
                <a:rPr lang="en-US" b="true" sz="1800" i="true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 / B.Tech. / Civil Engg. / NIT-T</a:t>
              </a:r>
            </a:p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91305" y="2243931"/>
            <a:ext cx="10220381" cy="6618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70"/>
              </a:lnSpc>
            </a:pPr>
            <a:r>
              <a:rPr lang="en-US" sz="35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Technical Skills:</a:t>
            </a:r>
          </a:p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Gained proficiency in 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 programming, particularly with key libraries such as </a:t>
            </a:r>
            <a:r>
              <a:rPr lang="en-US" b="true" sz="30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pandas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data manipulation, </a:t>
            </a:r>
            <a:r>
              <a:rPr lang="en-US" b="true" sz="30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scikit-learn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(sklearn) for model building, and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true" sz="30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matplotlib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lang="en-US" b="true" sz="30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seaborn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effective data visualization and interpretation.</a:t>
            </a:r>
          </a:p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Developed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expertise in Natural Language Processing </a:t>
            </a:r>
            <a:r>
              <a:rPr lang="en-US" b="true" sz="30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(NLP)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including text cleaning, </a:t>
            </a:r>
            <a:r>
              <a:rPr lang="en-US" b="true" sz="30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tokenization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b="true" sz="30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stop-word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removal, </a:t>
            </a:r>
            <a:r>
              <a:rPr lang="en-US" b="true" sz="30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lemmatization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feature extraction techniques like </a:t>
            </a:r>
            <a:r>
              <a:rPr lang="en-US" b="true" sz="30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TF-IDF Vectorization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Strengthened understanding of m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odel evaluation techniques — calculating </a:t>
            </a:r>
            <a:r>
              <a:rPr lang="en-US" b="true" sz="30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precision, recall, F1-score, 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-US" b="true" sz="30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creating confusion matrices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interpret classification performance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1476453" y="2845748"/>
            <a:ext cx="2508049" cy="2508049"/>
          </a:xfrm>
          <a:custGeom>
            <a:avLst/>
            <a:gdLst/>
            <a:ahLst/>
            <a:cxnLst/>
            <a:rect r="r" b="b" t="t" l="l"/>
            <a:pathLst>
              <a:path h="2508049" w="2508049">
                <a:moveTo>
                  <a:pt x="0" y="0"/>
                </a:moveTo>
                <a:lnTo>
                  <a:pt x="2508048" y="0"/>
                </a:lnTo>
                <a:lnTo>
                  <a:pt x="2508048" y="2508049"/>
                </a:lnTo>
                <a:lnTo>
                  <a:pt x="0" y="25080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316725" y="2997744"/>
            <a:ext cx="2622753" cy="2622753"/>
          </a:xfrm>
          <a:custGeom>
            <a:avLst/>
            <a:gdLst/>
            <a:ahLst/>
            <a:cxnLst/>
            <a:rect r="r" b="b" t="t" l="l"/>
            <a:pathLst>
              <a:path h="2622753" w="2622753">
                <a:moveTo>
                  <a:pt x="0" y="0"/>
                </a:moveTo>
                <a:lnTo>
                  <a:pt x="2622753" y="0"/>
                </a:lnTo>
                <a:lnTo>
                  <a:pt x="2622753" y="2622753"/>
                </a:lnTo>
                <a:lnTo>
                  <a:pt x="0" y="26227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345061" y="5797700"/>
            <a:ext cx="3848535" cy="2075190"/>
          </a:xfrm>
          <a:custGeom>
            <a:avLst/>
            <a:gdLst/>
            <a:ahLst/>
            <a:cxnLst/>
            <a:rect r="r" b="b" t="t" l="l"/>
            <a:pathLst>
              <a:path h="2075190" w="3848535">
                <a:moveTo>
                  <a:pt x="0" y="0"/>
                </a:moveTo>
                <a:lnTo>
                  <a:pt x="3848535" y="0"/>
                </a:lnTo>
                <a:lnTo>
                  <a:pt x="3848535" y="2075190"/>
                </a:lnTo>
                <a:lnTo>
                  <a:pt x="0" y="20751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193596" y="6062716"/>
            <a:ext cx="2514658" cy="2514658"/>
          </a:xfrm>
          <a:custGeom>
            <a:avLst/>
            <a:gdLst/>
            <a:ahLst/>
            <a:cxnLst/>
            <a:rect r="r" b="b" t="t" l="l"/>
            <a:pathLst>
              <a:path h="2514658" w="2514658">
                <a:moveTo>
                  <a:pt x="0" y="0"/>
                </a:moveTo>
                <a:lnTo>
                  <a:pt x="2514658" y="0"/>
                </a:lnTo>
                <a:lnTo>
                  <a:pt x="2514658" y="2514658"/>
                </a:lnTo>
                <a:lnTo>
                  <a:pt x="0" y="25146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2173100" y="2148871"/>
            <a:ext cx="3701876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799" i="true">
                <a:solidFill>
                  <a:srgbClr val="000000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Tech Stack (Libraries)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9815">
            <a:off x="11345047" y="9534525"/>
            <a:ext cx="6671937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3225796" y="510499"/>
            <a:ext cx="11836408" cy="1036402"/>
            <a:chOff x="0" y="0"/>
            <a:chExt cx="21031200" cy="1841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31200" cy="1841503"/>
            </a:xfrm>
            <a:custGeom>
              <a:avLst/>
              <a:gdLst/>
              <a:ahLst/>
              <a:cxnLst/>
              <a:rect r="r" b="b" t="t" l="l"/>
              <a:pathLst>
                <a:path h="1841503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1841503"/>
                  </a:lnTo>
                  <a:lnTo>
                    <a:pt x="0" y="18415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21031200" cy="181292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400"/>
                </a:lnSpc>
              </a:pPr>
              <a:r>
                <a:rPr lang="en-US" sz="5000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K</a:t>
              </a:r>
              <a:r>
                <a:rPr lang="en-US" sz="5000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ey Knowledge / Skills Gained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892646" y="9624828"/>
            <a:ext cx="4114800" cy="547688"/>
            <a:chOff x="0" y="0"/>
            <a:chExt cx="5486400" cy="7302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2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795372" y="9654815"/>
            <a:ext cx="11731336" cy="632185"/>
            <a:chOff x="0" y="0"/>
            <a:chExt cx="15641782" cy="8429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641782" cy="842913"/>
            </a:xfrm>
            <a:custGeom>
              <a:avLst/>
              <a:gdLst/>
              <a:ahLst/>
              <a:cxnLst/>
              <a:rect r="r" b="b" t="t" l="l"/>
              <a:pathLst>
                <a:path h="842913" w="15641782">
                  <a:moveTo>
                    <a:pt x="0" y="0"/>
                  </a:moveTo>
                  <a:lnTo>
                    <a:pt x="15641782" y="0"/>
                  </a:lnTo>
                  <a:lnTo>
                    <a:pt x="15641782" y="842913"/>
                  </a:lnTo>
                  <a:lnTo>
                    <a:pt x="0" y="8429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15641782" cy="86196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b="true" sz="1800" i="true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M D SRI RAAGHAV (103122060)</a:t>
              </a:r>
              <a:r>
                <a:rPr lang="en-US" b="true" sz="1800" i="true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 / B.Tech. / Civil Engg. / NIT-T</a:t>
              </a:r>
            </a:p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2567961"/>
            <a:ext cx="15720475" cy="5859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59"/>
              </a:lnSpc>
            </a:pPr>
            <a:r>
              <a:rPr lang="en-US" sz="30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Analytical Skills:</a:t>
            </a:r>
          </a:p>
          <a:p>
            <a:pPr algn="just" marL="647700" indent="-323850" lvl="1">
              <a:lnSpc>
                <a:spcPts val="4259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Improved ability to understand </a:t>
            </a:r>
            <a:r>
              <a:rPr lang="en-US" b="true" sz="30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text semantics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enabling better context-driven model performance in text classification.</a:t>
            </a:r>
          </a:p>
          <a:p>
            <a:pPr algn="just" marL="647700" indent="-323850" lvl="1">
              <a:lnSpc>
                <a:spcPts val="4259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Strengthened my </a:t>
            </a:r>
            <a:r>
              <a:rPr lang="en-US" b="true" sz="30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EDA-Visualisation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lang="en-US" b="true" sz="30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Pre-processing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techniques</a:t>
            </a:r>
          </a:p>
          <a:p>
            <a:pPr algn="just">
              <a:lnSpc>
                <a:spcPts val="4259"/>
              </a:lnSpc>
            </a:pPr>
          </a:p>
          <a:p>
            <a:pPr algn="just">
              <a:lnSpc>
                <a:spcPts val="4259"/>
              </a:lnSpc>
            </a:pPr>
            <a:r>
              <a:rPr lang="en-US" sz="30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Dom</a:t>
            </a:r>
            <a:r>
              <a:rPr lang="en-US" sz="30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ain Insigh</a:t>
            </a:r>
            <a:r>
              <a:rPr lang="en-US" sz="30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t:</a:t>
            </a:r>
          </a:p>
          <a:p>
            <a:pPr algn="just" marL="647700" indent="-323850" lvl="1">
              <a:lnSpc>
                <a:spcPts val="4259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ined in-depth knowledge of applying </a:t>
            </a:r>
            <a:r>
              <a:rPr lang="en-US" b="true" sz="30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AI and NLP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techniques—including </a:t>
            </a:r>
            <a:r>
              <a:rPr lang="en-US" b="true" sz="30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text vectorization, feature extraction, and supervised learning models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—to healthcare data analytics.</a:t>
            </a:r>
          </a:p>
          <a:p>
            <a:pPr algn="just" marL="647700" indent="-323850" lvl="1">
              <a:lnSpc>
                <a:spcPts val="4259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Explored methodologies for </a:t>
            </a:r>
            <a:r>
              <a:rPr lang="en-US" b="true" sz="30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disease entity recognition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automated tagging to enhance clinical data organization and retrieval.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9815">
            <a:off x="11345047" y="9534525"/>
            <a:ext cx="6671937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3225796" y="667511"/>
            <a:ext cx="11836408" cy="1036402"/>
            <a:chOff x="0" y="0"/>
            <a:chExt cx="21031200" cy="1841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31200" cy="1841503"/>
            </a:xfrm>
            <a:custGeom>
              <a:avLst/>
              <a:gdLst/>
              <a:ahLst/>
              <a:cxnLst/>
              <a:rect r="r" b="b" t="t" l="l"/>
              <a:pathLst>
                <a:path h="1841503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1841503"/>
                  </a:lnTo>
                  <a:lnTo>
                    <a:pt x="0" y="18415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21031200" cy="181292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400"/>
                </a:lnSpc>
              </a:pPr>
              <a:r>
                <a:rPr lang="en-US" sz="5000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OBJECTIVES / INTERNSHIP GOALS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428452" y="2418926"/>
            <a:ext cx="15431096" cy="601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23900" indent="-361950" lvl="1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develop an AI model capa</a:t>
            </a:r>
            <a:r>
              <a:rPr lang="en-US" sz="39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ble of classifying medical conditions based on textual drug reviews.</a:t>
            </a:r>
          </a:p>
          <a:p>
            <a:pPr algn="just" marL="723900" indent="-361950" lvl="1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preprocess unstructured medical text data using </a:t>
            </a:r>
            <a:r>
              <a:rPr lang="en-US" b="true" sz="39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NLP techniques.</a:t>
            </a:r>
          </a:p>
          <a:p>
            <a:pPr algn="just" marL="723900" indent="-361950" lvl="1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apply and compare classification algorithms such as </a:t>
            </a:r>
            <a:r>
              <a:rPr lang="en-US" b="true" sz="39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Multinomial Naïve Bayes and Passive-Aggressive Classifier.</a:t>
            </a:r>
          </a:p>
          <a:p>
            <a:pPr algn="just" marL="723900" indent="-361950" lvl="1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evaluate model performance using metrics like </a:t>
            </a:r>
            <a:r>
              <a:rPr lang="en-US" b="true" sz="39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accuracy, precision, recall, and F1-score and confusion matrix.</a:t>
            </a:r>
          </a:p>
          <a:p>
            <a:pPr algn="just" marL="723900" indent="-361950" lvl="1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explore the real-world application of NLP in </a:t>
            </a:r>
            <a:r>
              <a:rPr lang="en-US" b="true" sz="39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healthcare analytics</a:t>
            </a:r>
            <a:r>
              <a:rPr lang="en-US" sz="39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improving diagnostic support.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3892646" y="9624828"/>
            <a:ext cx="4114800" cy="547688"/>
            <a:chOff x="0" y="0"/>
            <a:chExt cx="5486400" cy="7302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2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795372" y="9654815"/>
            <a:ext cx="11731336" cy="632185"/>
            <a:chOff x="0" y="0"/>
            <a:chExt cx="15641782" cy="84291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641782" cy="842913"/>
            </a:xfrm>
            <a:custGeom>
              <a:avLst/>
              <a:gdLst/>
              <a:ahLst/>
              <a:cxnLst/>
              <a:rect r="r" b="b" t="t" l="l"/>
              <a:pathLst>
                <a:path h="842913" w="15641782">
                  <a:moveTo>
                    <a:pt x="0" y="0"/>
                  </a:moveTo>
                  <a:lnTo>
                    <a:pt x="15641782" y="0"/>
                  </a:lnTo>
                  <a:lnTo>
                    <a:pt x="15641782" y="842913"/>
                  </a:lnTo>
                  <a:lnTo>
                    <a:pt x="0" y="8429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15641782" cy="86196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b="true" sz="1800" i="true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M D SRI RAAGHAV (103122060)</a:t>
              </a:r>
              <a:r>
                <a:rPr lang="en-US" b="true" sz="1800" i="true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 / B.Tech. / Civil Engg. / NIT-T</a:t>
              </a:r>
            </a:p>
            <a:p>
              <a:pPr algn="ctr">
                <a:lnSpc>
                  <a:spcPts val="2160"/>
                </a:lnSpc>
              </a:pP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9815">
            <a:off x="11345047" y="9534525"/>
            <a:ext cx="6671937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3225796" y="466283"/>
            <a:ext cx="11836408" cy="1036402"/>
            <a:chOff x="0" y="0"/>
            <a:chExt cx="21031200" cy="1841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31200" cy="1841503"/>
            </a:xfrm>
            <a:custGeom>
              <a:avLst/>
              <a:gdLst/>
              <a:ahLst/>
              <a:cxnLst/>
              <a:rect r="r" b="b" t="t" l="l"/>
              <a:pathLst>
                <a:path h="1841503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1841503"/>
                  </a:lnTo>
                  <a:lnTo>
                    <a:pt x="0" y="18415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21031200" cy="181292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400"/>
                </a:lnSpc>
              </a:pPr>
              <a:r>
                <a:rPr lang="en-US" sz="5000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I</a:t>
              </a:r>
              <a:r>
                <a:rPr lang="en-US" sz="5000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nternship Benefits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892646" y="9624828"/>
            <a:ext cx="4114800" cy="547688"/>
            <a:chOff x="0" y="0"/>
            <a:chExt cx="5486400" cy="7302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2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795372" y="9654815"/>
            <a:ext cx="11731336" cy="632185"/>
            <a:chOff x="0" y="0"/>
            <a:chExt cx="15641782" cy="8429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641782" cy="842913"/>
            </a:xfrm>
            <a:custGeom>
              <a:avLst/>
              <a:gdLst/>
              <a:ahLst/>
              <a:cxnLst/>
              <a:rect r="r" b="b" t="t" l="l"/>
              <a:pathLst>
                <a:path h="842913" w="15641782">
                  <a:moveTo>
                    <a:pt x="0" y="0"/>
                  </a:moveTo>
                  <a:lnTo>
                    <a:pt x="15641782" y="0"/>
                  </a:lnTo>
                  <a:lnTo>
                    <a:pt x="15641782" y="842913"/>
                  </a:lnTo>
                  <a:lnTo>
                    <a:pt x="0" y="8429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15641782" cy="86196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b="true" sz="1800" i="true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M D SRI RAAGHAV (103122060)</a:t>
              </a:r>
              <a:r>
                <a:rPr lang="en-US" b="true" sz="1800" i="true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 / B.Tech. / Civil Engg. / NIT-T</a:t>
              </a:r>
            </a:p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1649095"/>
            <a:ext cx="16230600" cy="682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27"/>
              </a:lnSpc>
            </a:pPr>
            <a:r>
              <a:rPr lang="en-US" sz="3399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Benefits to Me:</a:t>
            </a:r>
          </a:p>
          <a:p>
            <a:pPr algn="just" marL="734059" indent="-367030" lvl="1">
              <a:lnSpc>
                <a:spcPts val="40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Gained hands-on</a:t>
            </a: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experience in </a:t>
            </a:r>
            <a:r>
              <a:rPr lang="en-US" b="true" sz="33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NLP and machine learning</a:t>
            </a: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algn="just" marL="734059" indent="-367030" lvl="1">
              <a:lnSpc>
                <a:spcPts val="40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Impr</a:t>
            </a: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oved </a:t>
            </a:r>
            <a:r>
              <a:rPr lang="en-US" b="true" sz="33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EDA, Value Imputation, and data analysis</a:t>
            </a: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abilities.</a:t>
            </a:r>
          </a:p>
          <a:p>
            <a:pPr algn="just" marL="734059" indent="-367030" lvl="1">
              <a:lnSpc>
                <a:spcPts val="40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Developed confidence i</a:t>
            </a: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pp</a:t>
            </a: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lyi</a:t>
            </a: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ng </a:t>
            </a:r>
            <a:r>
              <a:rPr lang="en-US" b="true" sz="33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AI concepts</a:t>
            </a: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re</a:t>
            </a: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</a:t>
            </a: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-world</a:t>
            </a: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doma</a:t>
            </a: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ns </a:t>
            </a: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ike </a:t>
            </a:r>
            <a:r>
              <a:rPr lang="en-US" b="true" sz="33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healthcare</a:t>
            </a: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algn="just">
              <a:lnSpc>
                <a:spcPts val="4079"/>
              </a:lnSpc>
            </a:pPr>
          </a:p>
          <a:p>
            <a:pPr algn="just">
              <a:lnSpc>
                <a:spcPts val="4079"/>
              </a:lnSpc>
            </a:pPr>
            <a:r>
              <a:rPr lang="en-US" sz="3399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Be</a:t>
            </a:r>
            <a:r>
              <a:rPr lang="en-US" sz="3399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nefits to the Organization:</a:t>
            </a:r>
          </a:p>
          <a:p>
            <a:pPr algn="just" marL="734059" indent="-367030" lvl="1">
              <a:lnSpc>
                <a:spcPts val="40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</a:t>
            </a: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vided research insights into </a:t>
            </a:r>
            <a:r>
              <a:rPr lang="en-US" b="true" sz="33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linguistic</a:t>
            </a: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b="true" sz="33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semantic patterns</a:t>
            </a: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across medical conditions, enriching the department’s data resources.</a:t>
            </a:r>
          </a:p>
          <a:p>
            <a:pPr algn="just" marL="734059" indent="-367030" lvl="1">
              <a:lnSpc>
                <a:spcPts val="407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Future Application for Dr. Vinay Raj</a:t>
            </a: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The developed system can be extended to real-time </a:t>
            </a:r>
            <a:r>
              <a:rPr lang="en-US" b="true" sz="33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clinical text processing</a:t>
            </a: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enabling Dr. Vinay Raj’s research team to explore areas like adverse </a:t>
            </a:r>
            <a:r>
              <a:rPr lang="en-US" b="true" sz="33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drug reaction detection, symptom clustering, and medical text summarization</a:t>
            </a: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using the same NLP pipeline architecture.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9815">
            <a:off x="11345047" y="9534525"/>
            <a:ext cx="6671937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3225796" y="566129"/>
            <a:ext cx="11836408" cy="925142"/>
            <a:chOff x="0" y="0"/>
            <a:chExt cx="21031200" cy="16438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31200" cy="1643813"/>
            </a:xfrm>
            <a:custGeom>
              <a:avLst/>
              <a:gdLst/>
              <a:ahLst/>
              <a:cxnLst/>
              <a:rect r="r" b="b" t="t" l="l"/>
              <a:pathLst>
                <a:path h="1643813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1643813"/>
                  </a:lnTo>
                  <a:lnTo>
                    <a:pt x="0" y="16438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21031200" cy="161523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860"/>
                </a:lnSpc>
              </a:pPr>
              <a:r>
                <a:rPr lang="en-US" sz="4500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Con</a:t>
              </a:r>
              <a:r>
                <a:rPr lang="en-US" sz="4500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clusions &amp; Recommendations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892646" y="9624828"/>
            <a:ext cx="4114800" cy="547688"/>
            <a:chOff x="0" y="0"/>
            <a:chExt cx="5486400" cy="7302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2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795372" y="9654815"/>
            <a:ext cx="11731336" cy="632185"/>
            <a:chOff x="0" y="0"/>
            <a:chExt cx="15641782" cy="8429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641782" cy="842913"/>
            </a:xfrm>
            <a:custGeom>
              <a:avLst/>
              <a:gdLst/>
              <a:ahLst/>
              <a:cxnLst/>
              <a:rect r="r" b="b" t="t" l="l"/>
              <a:pathLst>
                <a:path h="842913" w="15641782">
                  <a:moveTo>
                    <a:pt x="0" y="0"/>
                  </a:moveTo>
                  <a:lnTo>
                    <a:pt x="15641782" y="0"/>
                  </a:lnTo>
                  <a:lnTo>
                    <a:pt x="15641782" y="842913"/>
                  </a:lnTo>
                  <a:lnTo>
                    <a:pt x="0" y="8429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15641782" cy="86196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b="true" sz="1800" i="true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M D SRI RAAGHAV (103122060)</a:t>
              </a:r>
              <a:r>
                <a:rPr lang="en-US" b="true" sz="1800" i="true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 / B.Tech. / Civil Engg. / NIT-T</a:t>
              </a:r>
            </a:p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28089" y="1628093"/>
            <a:ext cx="16134567" cy="7075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70"/>
              </a:lnSpc>
            </a:pPr>
            <a:r>
              <a:rPr lang="en-US" sz="35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Conclusions:</a:t>
            </a:r>
          </a:p>
          <a:p>
            <a:pPr algn="just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NLP and ML can effectively classify medical conditions from unstructured patient reviews.</a:t>
            </a:r>
          </a:p>
          <a:p>
            <a:pPr algn="just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 </a:t>
            </a:r>
            <a:r>
              <a:rPr lang="en-US" b="true" sz="35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Passive-Aggressive Classifier</a:t>
            </a: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achieved the best accuracy </a:t>
            </a:r>
            <a:r>
              <a:rPr lang="en-US" b="true" sz="35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(99.0%)</a:t>
            </a: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proving robust and efficient.</a:t>
            </a:r>
          </a:p>
          <a:p>
            <a:pPr algn="just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project demonstrated how automated classification can reduce manual workload and enhance healthcare analytics.</a:t>
            </a:r>
          </a:p>
          <a:p>
            <a:pPr algn="just">
              <a:lnSpc>
                <a:spcPts val="4200"/>
              </a:lnSpc>
            </a:pPr>
          </a:p>
          <a:p>
            <a:pPr algn="just">
              <a:lnSpc>
                <a:spcPts val="4200"/>
              </a:lnSpc>
            </a:pPr>
            <a:r>
              <a:rPr lang="en-US" sz="35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R</a:t>
            </a:r>
            <a:r>
              <a:rPr lang="en-US" sz="35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ecommendations:</a:t>
            </a:r>
          </a:p>
          <a:p>
            <a:pPr algn="just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Explore </a:t>
            </a:r>
            <a:r>
              <a:rPr lang="en-US" b="true" sz="35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transformer-based</a:t>
            </a: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models </a:t>
            </a:r>
            <a:r>
              <a:rPr lang="en-US" b="true" sz="35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(BERT, RoBERTa)</a:t>
            </a: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deeper semantic understanding.</a:t>
            </a:r>
          </a:p>
          <a:p>
            <a:pPr algn="just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 a classification tool for hospitals or pharma platforms using </a:t>
            </a:r>
            <a:r>
              <a:rPr lang="en-US" b="true" sz="35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AWS Lambda and Flask.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9815">
            <a:off x="11345047" y="9534525"/>
            <a:ext cx="6671937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348740" y="3497580"/>
            <a:ext cx="15590520" cy="2263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250"/>
              </a:lnSpc>
            </a:pPr>
            <a:r>
              <a:rPr lang="en-US" sz="81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THANK YOU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3892646" y="9624828"/>
            <a:ext cx="4114800" cy="547688"/>
            <a:chOff x="0" y="0"/>
            <a:chExt cx="5486400" cy="7302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11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795372" y="9654815"/>
            <a:ext cx="11731336" cy="632185"/>
            <a:chOff x="0" y="0"/>
            <a:chExt cx="15641782" cy="8429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641782" cy="842913"/>
            </a:xfrm>
            <a:custGeom>
              <a:avLst/>
              <a:gdLst/>
              <a:ahLst/>
              <a:cxnLst/>
              <a:rect r="r" b="b" t="t" l="l"/>
              <a:pathLst>
                <a:path h="842913" w="15641782">
                  <a:moveTo>
                    <a:pt x="0" y="0"/>
                  </a:moveTo>
                  <a:lnTo>
                    <a:pt x="15641782" y="0"/>
                  </a:lnTo>
                  <a:lnTo>
                    <a:pt x="15641782" y="842913"/>
                  </a:lnTo>
                  <a:lnTo>
                    <a:pt x="0" y="8429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5641782" cy="86196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b="true" sz="1800" i="true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M D SRI RAAGHAV (103122060)</a:t>
              </a:r>
              <a:r>
                <a:rPr lang="en-US" b="true" sz="1800" i="true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 / B.Tech. / Civil Engg. / NIT-T</a:t>
              </a:r>
            </a:p>
            <a:p>
              <a:pPr algn="ctr">
                <a:lnSpc>
                  <a:spcPts val="2160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9815">
            <a:off x="11345047" y="9534525"/>
            <a:ext cx="6671937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3225796" y="667511"/>
            <a:ext cx="11836408" cy="1036402"/>
            <a:chOff x="0" y="0"/>
            <a:chExt cx="21031200" cy="1841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31200" cy="1841503"/>
            </a:xfrm>
            <a:custGeom>
              <a:avLst/>
              <a:gdLst/>
              <a:ahLst/>
              <a:cxnLst/>
              <a:rect r="r" b="b" t="t" l="l"/>
              <a:pathLst>
                <a:path h="1841503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1841503"/>
                  </a:lnTo>
                  <a:lnTo>
                    <a:pt x="0" y="18415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21031200" cy="181292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400"/>
                </a:lnSpc>
              </a:pPr>
              <a:r>
                <a:rPr lang="en-US" sz="5000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M</a:t>
              </a:r>
              <a:r>
                <a:rPr lang="en-US" sz="5000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ETHODOLOGY FLOW CHART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892646" y="9624828"/>
            <a:ext cx="4114800" cy="547688"/>
            <a:chOff x="0" y="0"/>
            <a:chExt cx="5486400" cy="7302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2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795372" y="9654815"/>
            <a:ext cx="11731336" cy="632185"/>
            <a:chOff x="0" y="0"/>
            <a:chExt cx="15641782" cy="8429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641782" cy="842913"/>
            </a:xfrm>
            <a:custGeom>
              <a:avLst/>
              <a:gdLst/>
              <a:ahLst/>
              <a:cxnLst/>
              <a:rect r="r" b="b" t="t" l="l"/>
              <a:pathLst>
                <a:path h="842913" w="15641782">
                  <a:moveTo>
                    <a:pt x="0" y="0"/>
                  </a:moveTo>
                  <a:lnTo>
                    <a:pt x="15641782" y="0"/>
                  </a:lnTo>
                  <a:lnTo>
                    <a:pt x="15641782" y="842913"/>
                  </a:lnTo>
                  <a:lnTo>
                    <a:pt x="0" y="8429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15641782" cy="86196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b="true" sz="1800" i="true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M D SRI RAAGHAV (103122060)</a:t>
              </a:r>
              <a:r>
                <a:rPr lang="en-US" b="true" sz="1800" i="true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 / B.Tech. / Civil Engg. / NIT-T</a:t>
              </a:r>
            </a:p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5668512" y="1703913"/>
            <a:ext cx="6950977" cy="7716312"/>
          </a:xfrm>
          <a:custGeom>
            <a:avLst/>
            <a:gdLst/>
            <a:ahLst/>
            <a:cxnLst/>
            <a:rect r="r" b="b" t="t" l="l"/>
            <a:pathLst>
              <a:path h="7716312" w="6950977">
                <a:moveTo>
                  <a:pt x="0" y="0"/>
                </a:moveTo>
                <a:lnTo>
                  <a:pt x="6950976" y="0"/>
                </a:lnTo>
                <a:lnTo>
                  <a:pt x="6950976" y="7716312"/>
                </a:lnTo>
                <a:lnTo>
                  <a:pt x="0" y="77163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90" t="0" r="-299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9815">
            <a:off x="11345047" y="9534525"/>
            <a:ext cx="6671937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3225796" y="667511"/>
            <a:ext cx="11836408" cy="1036402"/>
            <a:chOff x="0" y="0"/>
            <a:chExt cx="21031200" cy="1841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31200" cy="1841503"/>
            </a:xfrm>
            <a:custGeom>
              <a:avLst/>
              <a:gdLst/>
              <a:ahLst/>
              <a:cxnLst/>
              <a:rect r="r" b="b" t="t" l="l"/>
              <a:pathLst>
                <a:path h="1841503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1841503"/>
                  </a:lnTo>
                  <a:lnTo>
                    <a:pt x="0" y="18415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21031200" cy="181292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400"/>
                </a:lnSpc>
              </a:pPr>
              <a:r>
                <a:rPr lang="en-US" sz="5000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M</a:t>
              </a:r>
              <a:r>
                <a:rPr lang="en-US" sz="5000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ETHODOLOGY WORKFLOW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428452" y="2050907"/>
            <a:ext cx="15431096" cy="721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99"/>
              </a:lnSpc>
            </a:pPr>
            <a:r>
              <a:rPr lang="en-US" sz="3999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Workflow of the Medica</a:t>
            </a:r>
            <a:r>
              <a:rPr lang="en-US" sz="3999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l Condition Classification System</a:t>
            </a:r>
          </a:p>
          <a:p>
            <a:pPr algn="just">
              <a:lnSpc>
                <a:spcPts val="4799"/>
              </a:lnSpc>
            </a:pPr>
          </a:p>
          <a:p>
            <a:pPr algn="just" marL="863599" indent="-431800" lvl="1">
              <a:lnSpc>
                <a:spcPts val="4799"/>
              </a:lnSpc>
              <a:buAutoNum type="arabicPeriod" startAt="1"/>
            </a:pPr>
            <a:r>
              <a:rPr lang="en-US" sz="39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Collection – </a:t>
            </a:r>
            <a:r>
              <a:rPr lang="en-US" b="true" sz="39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UCI Drug Review</a:t>
            </a:r>
            <a:r>
              <a:rPr lang="en-US" sz="39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Dataset (215,000+ entries)</a:t>
            </a:r>
          </a:p>
          <a:p>
            <a:pPr algn="just" marL="863599" indent="-431800" lvl="1">
              <a:lnSpc>
                <a:spcPts val="4799"/>
              </a:lnSpc>
              <a:buAutoNum type="arabicPeriod" startAt="1"/>
            </a:pPr>
            <a:r>
              <a:rPr lang="en-US" sz="39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Preprocessing – </a:t>
            </a:r>
            <a:r>
              <a:rPr lang="en-US" b="true" sz="39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Stopword Removal, Lemmatization, Tokenization</a:t>
            </a:r>
          </a:p>
          <a:p>
            <a:pPr algn="just" marL="863599" indent="-431800" lvl="1">
              <a:lnSpc>
                <a:spcPts val="4799"/>
              </a:lnSpc>
              <a:buAutoNum type="arabicPeriod" startAt="1"/>
            </a:pPr>
            <a:r>
              <a:rPr lang="en-US" sz="39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Extraction (Done before the split to prevent Data Leakage) – </a:t>
            </a:r>
            <a:r>
              <a:rPr lang="en-US" b="true" sz="39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TF-IDF Vectorization</a:t>
            </a:r>
          </a:p>
          <a:p>
            <a:pPr algn="just" marL="863599" indent="-431800" lvl="1">
              <a:lnSpc>
                <a:spcPts val="4799"/>
              </a:lnSpc>
              <a:buAutoNum type="arabicPeriod" startAt="1"/>
            </a:pPr>
            <a:r>
              <a:rPr lang="en-US" sz="39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Training –</a:t>
            </a:r>
          </a:p>
          <a:p>
            <a:pPr algn="just" marL="1727199" indent="-575733" lvl="2">
              <a:lnSpc>
                <a:spcPts val="4799"/>
              </a:lnSpc>
              <a:buFont typeface="Arial"/>
              <a:buChar char="⚬"/>
            </a:pPr>
            <a:r>
              <a:rPr lang="en-US" b="true" sz="39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Multinomial Naïve Bayes</a:t>
            </a:r>
          </a:p>
          <a:p>
            <a:pPr algn="just" marL="1727199" indent="-575733" lvl="2">
              <a:lnSpc>
                <a:spcPts val="4799"/>
              </a:lnSpc>
              <a:buFont typeface="Arial"/>
              <a:buChar char="⚬"/>
            </a:pPr>
            <a:r>
              <a:rPr lang="en-US" b="true" sz="39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Passive-Aggressive Classifier</a:t>
            </a:r>
          </a:p>
          <a:p>
            <a:pPr algn="just" marL="863599" indent="-431800" lvl="1">
              <a:lnSpc>
                <a:spcPts val="4799"/>
              </a:lnSpc>
              <a:buAutoNum type="arabicPeriod" startAt="1"/>
            </a:pPr>
            <a:r>
              <a:rPr lang="en-US" sz="39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Evaluation – </a:t>
            </a:r>
            <a:r>
              <a:rPr lang="en-US" b="true" sz="39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Accuracy, Confusion Matrix, F1-Score</a:t>
            </a:r>
          </a:p>
          <a:p>
            <a:pPr algn="just" marL="863599" indent="-431800" lvl="1">
              <a:lnSpc>
                <a:spcPts val="4799"/>
              </a:lnSpc>
              <a:buAutoNum type="arabicPeriod" startAt="1"/>
            </a:pPr>
            <a:r>
              <a:rPr lang="en-US" sz="39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 Interpretation &amp; Comparison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3892646" y="9624828"/>
            <a:ext cx="4114800" cy="547688"/>
            <a:chOff x="0" y="0"/>
            <a:chExt cx="5486400" cy="7302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2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795372" y="9654815"/>
            <a:ext cx="11731336" cy="632185"/>
            <a:chOff x="0" y="0"/>
            <a:chExt cx="15641782" cy="84291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641782" cy="842913"/>
            </a:xfrm>
            <a:custGeom>
              <a:avLst/>
              <a:gdLst/>
              <a:ahLst/>
              <a:cxnLst/>
              <a:rect r="r" b="b" t="t" l="l"/>
              <a:pathLst>
                <a:path h="842913" w="15641782">
                  <a:moveTo>
                    <a:pt x="0" y="0"/>
                  </a:moveTo>
                  <a:lnTo>
                    <a:pt x="15641782" y="0"/>
                  </a:lnTo>
                  <a:lnTo>
                    <a:pt x="15641782" y="842913"/>
                  </a:lnTo>
                  <a:lnTo>
                    <a:pt x="0" y="8429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15641782" cy="86196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b="true" sz="1800" i="true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M D SRI RAAGHAV (103122060)</a:t>
              </a:r>
              <a:r>
                <a:rPr lang="en-US" b="true" sz="1800" i="true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 / B.Tech. / Civil Engg. / NIT-T</a:t>
              </a:r>
            </a:p>
            <a:p>
              <a:pPr algn="ctr">
                <a:lnSpc>
                  <a:spcPts val="2160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9815">
            <a:off x="11345047" y="9534525"/>
            <a:ext cx="6671937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3225796" y="667511"/>
            <a:ext cx="11836408" cy="1036402"/>
            <a:chOff x="0" y="0"/>
            <a:chExt cx="21031200" cy="1841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31200" cy="1841503"/>
            </a:xfrm>
            <a:custGeom>
              <a:avLst/>
              <a:gdLst/>
              <a:ahLst/>
              <a:cxnLst/>
              <a:rect r="r" b="b" t="t" l="l"/>
              <a:pathLst>
                <a:path h="1841503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1841503"/>
                  </a:lnTo>
                  <a:lnTo>
                    <a:pt x="0" y="18415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21031200" cy="181292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400"/>
                </a:lnSpc>
              </a:pPr>
              <a:r>
                <a:rPr lang="en-US" sz="5000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CONC</a:t>
              </a:r>
              <a:r>
                <a:rPr lang="en-US" sz="5000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EPTS / MECHANISM / THEORY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46352" y="1684863"/>
            <a:ext cx="15595297" cy="710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91"/>
              </a:lnSpc>
            </a:pPr>
            <a:r>
              <a:rPr lang="en-US" sz="3409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1. Natural Language Processing (NLP)</a:t>
            </a:r>
          </a:p>
          <a:p>
            <a:pPr algn="just">
              <a:lnSpc>
                <a:spcPts val="4091"/>
              </a:lnSpc>
            </a:pPr>
            <a:r>
              <a:rPr lang="en-US" b="true" sz="3409" i="true">
                <a:solidFill>
                  <a:srgbClr val="000000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Definition:</a:t>
            </a:r>
          </a:p>
          <a:p>
            <a:pPr algn="just">
              <a:lnSpc>
                <a:spcPts val="4091"/>
              </a:lnSpc>
            </a:pPr>
            <a:r>
              <a:rPr lang="en-US" sz="340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Natural Language Processing (NLP) is a field of Artificial Intelligence that enables machines to understand, interpret, and generate human language.</a:t>
            </a:r>
          </a:p>
          <a:p>
            <a:pPr algn="just">
              <a:lnSpc>
                <a:spcPts val="4091"/>
              </a:lnSpc>
            </a:pPr>
          </a:p>
          <a:p>
            <a:pPr algn="just">
              <a:lnSpc>
                <a:spcPts val="4091"/>
              </a:lnSpc>
            </a:pPr>
            <a:r>
              <a:rPr lang="en-US" b="true" sz="3409" i="true">
                <a:solidFill>
                  <a:srgbClr val="000000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Core Steps in NLP Pipeline:</a:t>
            </a:r>
          </a:p>
          <a:p>
            <a:pPr algn="just" marL="736105" indent="-368052" lvl="1">
              <a:lnSpc>
                <a:spcPts val="4091"/>
              </a:lnSpc>
              <a:buAutoNum type="arabicPeriod" startAt="1"/>
            </a:pPr>
            <a:r>
              <a:rPr lang="en-US" sz="340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 Preprocessing:</a:t>
            </a:r>
          </a:p>
          <a:p>
            <a:pPr algn="just" marL="1430144" indent="-476715" lvl="2">
              <a:lnSpc>
                <a:spcPts val="3974"/>
              </a:lnSpc>
              <a:buFont typeface="Arial"/>
              <a:buChar char="⚬"/>
            </a:pPr>
            <a:r>
              <a:rPr lang="en-US" b="true" sz="3312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Tokenization</a:t>
            </a:r>
            <a:r>
              <a:rPr lang="en-US" sz="33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Breaking sentences into words.</a:t>
            </a:r>
          </a:p>
          <a:p>
            <a:pPr algn="just" marL="1430144" indent="-476715" lvl="2">
              <a:lnSpc>
                <a:spcPts val="3974"/>
              </a:lnSpc>
              <a:buFont typeface="Arial"/>
              <a:buChar char="⚬"/>
            </a:pPr>
            <a:r>
              <a:rPr lang="en-US" b="true" sz="3312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Stopword</a:t>
            </a:r>
            <a:r>
              <a:rPr lang="en-US" sz="33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true" sz="3312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Removal</a:t>
            </a:r>
            <a:r>
              <a:rPr lang="en-US" sz="33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Removing common words (e.g., “the”, “is”).</a:t>
            </a:r>
          </a:p>
          <a:p>
            <a:pPr algn="just" marL="1430144" indent="-476715" lvl="2">
              <a:lnSpc>
                <a:spcPts val="3974"/>
              </a:lnSpc>
              <a:buFont typeface="Arial"/>
              <a:buChar char="⚬"/>
            </a:pPr>
            <a:r>
              <a:rPr lang="en-US" b="true" sz="3312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Lemmatization</a:t>
            </a:r>
            <a:r>
              <a:rPr lang="en-US" sz="33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Reducing words to their base form (e.g., running → run).</a:t>
            </a:r>
          </a:p>
          <a:p>
            <a:pPr algn="just" marL="1430144" indent="-476715" lvl="2">
              <a:lnSpc>
                <a:spcPts val="3974"/>
              </a:lnSpc>
              <a:buFont typeface="Arial"/>
              <a:buChar char="⚬"/>
            </a:pPr>
            <a:r>
              <a:rPr lang="en-US" b="true" sz="3312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Vectorization</a:t>
            </a:r>
            <a:r>
              <a:rPr lang="en-US" sz="33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Converting words to numerical form using TF-IDF or word embeddings.</a:t>
            </a:r>
          </a:p>
          <a:p>
            <a:pPr algn="just">
              <a:lnSpc>
                <a:spcPts val="4091"/>
              </a:lnSpc>
            </a:pPr>
            <a:r>
              <a:rPr lang="en-US" sz="3409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Goal:</a:t>
            </a:r>
          </a:p>
          <a:p>
            <a:pPr algn="just">
              <a:lnSpc>
                <a:spcPts val="3974"/>
              </a:lnSpc>
            </a:pPr>
            <a:r>
              <a:rPr lang="en-US" sz="33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Convert raw text → structured numerical data → input for ML models.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3892646" y="9624828"/>
            <a:ext cx="4114800" cy="547688"/>
            <a:chOff x="0" y="0"/>
            <a:chExt cx="5486400" cy="7302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2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795372" y="9654815"/>
            <a:ext cx="11731336" cy="632185"/>
            <a:chOff x="0" y="0"/>
            <a:chExt cx="15641782" cy="84291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641782" cy="842913"/>
            </a:xfrm>
            <a:custGeom>
              <a:avLst/>
              <a:gdLst/>
              <a:ahLst/>
              <a:cxnLst/>
              <a:rect r="r" b="b" t="t" l="l"/>
              <a:pathLst>
                <a:path h="842913" w="15641782">
                  <a:moveTo>
                    <a:pt x="0" y="0"/>
                  </a:moveTo>
                  <a:lnTo>
                    <a:pt x="15641782" y="0"/>
                  </a:lnTo>
                  <a:lnTo>
                    <a:pt x="15641782" y="842913"/>
                  </a:lnTo>
                  <a:lnTo>
                    <a:pt x="0" y="8429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15641782" cy="86196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b="true" sz="1800" i="true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M D SRI RAAGHAV (103122060)</a:t>
              </a:r>
              <a:r>
                <a:rPr lang="en-US" b="true" sz="1800" i="true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 / B.Tech. / Civil Engg. / NIT-T</a:t>
              </a:r>
            </a:p>
            <a:p>
              <a:pPr algn="ctr">
                <a:lnSpc>
                  <a:spcPts val="2160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9815">
            <a:off x="11345047" y="9534525"/>
            <a:ext cx="6671937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3497429" y="667511"/>
            <a:ext cx="11836408" cy="1036402"/>
            <a:chOff x="0" y="0"/>
            <a:chExt cx="21031200" cy="1841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31200" cy="1841503"/>
            </a:xfrm>
            <a:custGeom>
              <a:avLst/>
              <a:gdLst/>
              <a:ahLst/>
              <a:cxnLst/>
              <a:rect r="r" b="b" t="t" l="l"/>
              <a:pathLst>
                <a:path h="1841503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1841503"/>
                  </a:lnTo>
                  <a:lnTo>
                    <a:pt x="0" y="18415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21031200" cy="181292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400"/>
                </a:lnSpc>
              </a:pPr>
              <a:r>
                <a:rPr lang="en-US" sz="5000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CONC</a:t>
              </a:r>
              <a:r>
                <a:rPr lang="en-US" sz="5000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EPTS / MECHANISM / THEORY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892646" y="9624828"/>
            <a:ext cx="4114800" cy="547688"/>
            <a:chOff x="0" y="0"/>
            <a:chExt cx="5486400" cy="7302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2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795372" y="9654815"/>
            <a:ext cx="11731336" cy="632185"/>
            <a:chOff x="0" y="0"/>
            <a:chExt cx="15641782" cy="8429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641782" cy="842913"/>
            </a:xfrm>
            <a:custGeom>
              <a:avLst/>
              <a:gdLst/>
              <a:ahLst/>
              <a:cxnLst/>
              <a:rect r="r" b="b" t="t" l="l"/>
              <a:pathLst>
                <a:path h="842913" w="15641782">
                  <a:moveTo>
                    <a:pt x="0" y="0"/>
                  </a:moveTo>
                  <a:lnTo>
                    <a:pt x="15641782" y="0"/>
                  </a:lnTo>
                  <a:lnTo>
                    <a:pt x="15641782" y="842913"/>
                  </a:lnTo>
                  <a:lnTo>
                    <a:pt x="0" y="8429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15641782" cy="86196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b="true" sz="1800" i="true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M D SRI RAAGHAV (103122060)</a:t>
              </a:r>
              <a:r>
                <a:rPr lang="en-US" b="true" sz="1800" i="true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 / B.Tech. / Civil Engg. / NIT-T</a:t>
              </a:r>
            </a:p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410927" y="4271180"/>
            <a:ext cx="11301259" cy="4972554"/>
          </a:xfrm>
          <a:custGeom>
            <a:avLst/>
            <a:gdLst/>
            <a:ahLst/>
            <a:cxnLst/>
            <a:rect r="r" b="b" t="t" l="l"/>
            <a:pathLst>
              <a:path h="4972554" w="11301259">
                <a:moveTo>
                  <a:pt x="0" y="0"/>
                </a:moveTo>
                <a:lnTo>
                  <a:pt x="11301259" y="0"/>
                </a:lnTo>
                <a:lnTo>
                  <a:pt x="11301259" y="4972554"/>
                </a:lnTo>
                <a:lnTo>
                  <a:pt x="0" y="497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10927" y="1684863"/>
            <a:ext cx="16009411" cy="230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30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2. TF-IDF (Term Frequency – Inverse Document Frequency)</a:t>
            </a:r>
          </a:p>
          <a:p>
            <a:pPr algn="just">
              <a:lnSpc>
                <a:spcPts val="3600"/>
              </a:lnSpc>
            </a:pPr>
            <a:r>
              <a:rPr lang="en-US" sz="30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Purpose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algn="just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TF-IDF measures how important a word is within a document relative to the entire corpus (large collection of text). It reduces the weight of commonly used words and increases the weight of rare but informative words.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63297" y="4747368"/>
            <a:ext cx="5166822" cy="353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0"/>
              </a:lnSpc>
            </a:pPr>
            <a:r>
              <a:rPr lang="en-US" sz="26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Intuition</a:t>
            </a: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algn="just">
              <a:lnSpc>
                <a:spcPts val="3120"/>
              </a:lnSpc>
            </a:pPr>
            <a:r>
              <a:rPr lang="en-US" sz="26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High TF-IDF</a:t>
            </a: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term appears frequently in one document but rarely elsewhere → important word.</a:t>
            </a:r>
          </a:p>
          <a:p>
            <a:pPr algn="just">
              <a:lnSpc>
                <a:spcPts val="3120"/>
              </a:lnSpc>
            </a:pPr>
          </a:p>
          <a:p>
            <a:pPr algn="just">
              <a:lnSpc>
                <a:spcPts val="3120"/>
              </a:lnSpc>
            </a:pPr>
            <a:r>
              <a:rPr lang="en-US" sz="26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Low TF-IDF</a:t>
            </a: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term appears in many documents → less informative.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9815">
            <a:off x="11345047" y="9534525"/>
            <a:ext cx="6671937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3497429" y="667511"/>
            <a:ext cx="11836408" cy="1036402"/>
            <a:chOff x="0" y="0"/>
            <a:chExt cx="21031200" cy="1841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31200" cy="1841503"/>
            </a:xfrm>
            <a:custGeom>
              <a:avLst/>
              <a:gdLst/>
              <a:ahLst/>
              <a:cxnLst/>
              <a:rect r="r" b="b" t="t" l="l"/>
              <a:pathLst>
                <a:path h="1841503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1841503"/>
                  </a:lnTo>
                  <a:lnTo>
                    <a:pt x="0" y="18415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21031200" cy="181292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400"/>
                </a:lnSpc>
              </a:pPr>
              <a:r>
                <a:rPr lang="en-US" sz="5000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CONC</a:t>
              </a:r>
              <a:r>
                <a:rPr lang="en-US" sz="5000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EPTS / MECHANISM / THEORY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892646" y="9624828"/>
            <a:ext cx="4114800" cy="547688"/>
            <a:chOff x="0" y="0"/>
            <a:chExt cx="5486400" cy="7302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2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795372" y="9654815"/>
            <a:ext cx="11731336" cy="632185"/>
            <a:chOff x="0" y="0"/>
            <a:chExt cx="15641782" cy="8429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641782" cy="842913"/>
            </a:xfrm>
            <a:custGeom>
              <a:avLst/>
              <a:gdLst/>
              <a:ahLst/>
              <a:cxnLst/>
              <a:rect r="r" b="b" t="t" l="l"/>
              <a:pathLst>
                <a:path h="842913" w="15641782">
                  <a:moveTo>
                    <a:pt x="0" y="0"/>
                  </a:moveTo>
                  <a:lnTo>
                    <a:pt x="15641782" y="0"/>
                  </a:lnTo>
                  <a:lnTo>
                    <a:pt x="15641782" y="842913"/>
                  </a:lnTo>
                  <a:lnTo>
                    <a:pt x="0" y="8429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15641782" cy="86196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b="true" sz="1800" i="true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M D SRI RAAGHAV (103122060)</a:t>
              </a:r>
              <a:r>
                <a:rPr lang="en-US" b="true" sz="1800" i="true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 / B.Tech. / Civil Engg. / NIT-T</a:t>
              </a:r>
            </a:p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765004" y="3987600"/>
            <a:ext cx="11301259" cy="4266225"/>
          </a:xfrm>
          <a:custGeom>
            <a:avLst/>
            <a:gdLst/>
            <a:ahLst/>
            <a:cxnLst/>
            <a:rect r="r" b="b" t="t" l="l"/>
            <a:pathLst>
              <a:path h="4266225" w="11301259">
                <a:moveTo>
                  <a:pt x="0" y="0"/>
                </a:moveTo>
                <a:lnTo>
                  <a:pt x="11301259" y="0"/>
                </a:lnTo>
                <a:lnTo>
                  <a:pt x="11301259" y="4266225"/>
                </a:lnTo>
                <a:lnTo>
                  <a:pt x="0" y="426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10927" y="1912306"/>
            <a:ext cx="16009411" cy="184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30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3. Lemmatization (in NLP)</a:t>
            </a:r>
          </a:p>
          <a:p>
            <a:pPr algn="just">
              <a:lnSpc>
                <a:spcPts val="3600"/>
              </a:lnSpc>
            </a:pPr>
          </a:p>
          <a:p>
            <a:pPr algn="just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Lemmatization is the process of reducing a word to its base or dictionary form, called a lemma.</a:t>
            </a:r>
          </a:p>
          <a:p>
            <a:pPr algn="just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 helps the model treat different forms of a word as the same word.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9815">
            <a:off x="11345047" y="9534525"/>
            <a:ext cx="6671937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3497429" y="667511"/>
            <a:ext cx="11836408" cy="1036402"/>
            <a:chOff x="0" y="0"/>
            <a:chExt cx="21031200" cy="1841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31200" cy="1841503"/>
            </a:xfrm>
            <a:custGeom>
              <a:avLst/>
              <a:gdLst/>
              <a:ahLst/>
              <a:cxnLst/>
              <a:rect r="r" b="b" t="t" l="l"/>
              <a:pathLst>
                <a:path h="1841503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1841503"/>
                  </a:lnTo>
                  <a:lnTo>
                    <a:pt x="0" y="18415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21031200" cy="181292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400"/>
                </a:lnSpc>
              </a:pPr>
              <a:r>
                <a:rPr lang="en-US" sz="5000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CONC</a:t>
              </a:r>
              <a:r>
                <a:rPr lang="en-US" sz="5000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EPTS / MECHANISM / THEORY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892646" y="9624828"/>
            <a:ext cx="4114800" cy="547688"/>
            <a:chOff x="0" y="0"/>
            <a:chExt cx="5486400" cy="7302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2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795372" y="9654815"/>
            <a:ext cx="11731336" cy="632185"/>
            <a:chOff x="0" y="0"/>
            <a:chExt cx="15641782" cy="8429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641782" cy="842913"/>
            </a:xfrm>
            <a:custGeom>
              <a:avLst/>
              <a:gdLst/>
              <a:ahLst/>
              <a:cxnLst/>
              <a:rect r="r" b="b" t="t" l="l"/>
              <a:pathLst>
                <a:path h="842913" w="15641782">
                  <a:moveTo>
                    <a:pt x="0" y="0"/>
                  </a:moveTo>
                  <a:lnTo>
                    <a:pt x="15641782" y="0"/>
                  </a:lnTo>
                  <a:lnTo>
                    <a:pt x="15641782" y="842913"/>
                  </a:lnTo>
                  <a:lnTo>
                    <a:pt x="0" y="8429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15641782" cy="86196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b="true" sz="1800" i="true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M D SRI RAAGHAV (103122060)</a:t>
              </a:r>
              <a:r>
                <a:rPr lang="en-US" b="true" sz="1800" i="true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 / B.Tech. / Civil Engg. / NIT-T</a:t>
              </a:r>
            </a:p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691323" y="4261791"/>
            <a:ext cx="9093771" cy="4019353"/>
          </a:xfrm>
          <a:custGeom>
            <a:avLst/>
            <a:gdLst/>
            <a:ahLst/>
            <a:cxnLst/>
            <a:rect r="r" b="b" t="t" l="l"/>
            <a:pathLst>
              <a:path h="4019353" w="9093771">
                <a:moveTo>
                  <a:pt x="0" y="0"/>
                </a:moveTo>
                <a:lnTo>
                  <a:pt x="9093770" y="0"/>
                </a:lnTo>
                <a:lnTo>
                  <a:pt x="9093770" y="4019352"/>
                </a:lnTo>
                <a:lnTo>
                  <a:pt x="0" y="40193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3875" b="-38804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10927" y="1860110"/>
            <a:ext cx="16009411" cy="184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30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4. Multinomial Naïve Bayes Classifie</a:t>
            </a:r>
            <a:r>
              <a:rPr lang="en-US" sz="30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r</a:t>
            </a:r>
          </a:p>
          <a:p>
            <a:pPr algn="just">
              <a:lnSpc>
                <a:spcPts val="3600"/>
              </a:lnSpc>
            </a:pPr>
            <a:r>
              <a:rPr lang="en-US" sz="30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Concept:</a:t>
            </a:r>
          </a:p>
          <a:p>
            <a:pPr algn="just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probabilistic classifier based on Bayes’ Theorem that assumes all features (words) are independent of each other.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360937" y="4878450"/>
            <a:ext cx="6059402" cy="2766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58"/>
              </a:lnSpc>
            </a:pPr>
            <a:r>
              <a:rPr lang="en-US" sz="3049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Intuition</a:t>
            </a:r>
            <a:r>
              <a:rPr lang="en-US" sz="304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algn="just" marL="658313" indent="-329157" lvl="1">
              <a:lnSpc>
                <a:spcPts val="3658"/>
              </a:lnSpc>
              <a:buFont typeface="Arial"/>
              <a:buChar char="•"/>
            </a:pPr>
            <a:r>
              <a:rPr lang="en-US" sz="304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Simple, fast, and effective for text classification.</a:t>
            </a:r>
          </a:p>
          <a:p>
            <a:pPr algn="just" marL="658313" indent="-329157" lvl="1">
              <a:lnSpc>
                <a:spcPts val="3658"/>
              </a:lnSpc>
              <a:buFont typeface="Arial"/>
              <a:buChar char="•"/>
            </a:pPr>
            <a:r>
              <a:rPr lang="en-US" sz="304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Performs well when features (words) are conditionally independent.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9815">
            <a:off x="11345047" y="9534525"/>
            <a:ext cx="6671937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3497429" y="667511"/>
            <a:ext cx="11836408" cy="1036402"/>
            <a:chOff x="0" y="0"/>
            <a:chExt cx="21031200" cy="1841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31200" cy="1841503"/>
            </a:xfrm>
            <a:custGeom>
              <a:avLst/>
              <a:gdLst/>
              <a:ahLst/>
              <a:cxnLst/>
              <a:rect r="r" b="b" t="t" l="l"/>
              <a:pathLst>
                <a:path h="1841503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1841503"/>
                  </a:lnTo>
                  <a:lnTo>
                    <a:pt x="0" y="18415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21031200" cy="181292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400"/>
                </a:lnSpc>
              </a:pPr>
              <a:r>
                <a:rPr lang="en-US" sz="5000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CONC</a:t>
              </a:r>
              <a:r>
                <a:rPr lang="en-US" sz="5000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EPTS / MECHANISM / THEORY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892646" y="9624828"/>
            <a:ext cx="4114800" cy="547688"/>
            <a:chOff x="0" y="0"/>
            <a:chExt cx="5486400" cy="7302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2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795372" y="9654815"/>
            <a:ext cx="11731336" cy="632185"/>
            <a:chOff x="0" y="0"/>
            <a:chExt cx="15641782" cy="8429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641782" cy="842913"/>
            </a:xfrm>
            <a:custGeom>
              <a:avLst/>
              <a:gdLst/>
              <a:ahLst/>
              <a:cxnLst/>
              <a:rect r="r" b="b" t="t" l="l"/>
              <a:pathLst>
                <a:path h="842913" w="15641782">
                  <a:moveTo>
                    <a:pt x="0" y="0"/>
                  </a:moveTo>
                  <a:lnTo>
                    <a:pt x="15641782" y="0"/>
                  </a:lnTo>
                  <a:lnTo>
                    <a:pt x="15641782" y="842913"/>
                  </a:lnTo>
                  <a:lnTo>
                    <a:pt x="0" y="8429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15641782" cy="86196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b="true" sz="1800" i="true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M D SRI RAAGHAV (103122060)</a:t>
              </a:r>
              <a:r>
                <a:rPr lang="en-US" b="true" sz="1800" i="true">
                  <a:solidFill>
                    <a:srgbClr val="000000"/>
                  </a:solidFill>
                  <a:latin typeface="Arial Bold Italics"/>
                  <a:ea typeface="Arial Bold Italics"/>
                  <a:cs typeface="Arial Bold Italics"/>
                  <a:sym typeface="Arial Bold Italics"/>
                </a:rPr>
                <a:t> / B.Tech. / Civil Engg. / NIT-T</a:t>
              </a:r>
            </a:p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410927" y="4091453"/>
            <a:ext cx="10055926" cy="5053103"/>
          </a:xfrm>
          <a:custGeom>
            <a:avLst/>
            <a:gdLst/>
            <a:ahLst/>
            <a:cxnLst/>
            <a:rect r="r" b="b" t="t" l="l"/>
            <a:pathLst>
              <a:path h="5053103" w="10055926">
                <a:moveTo>
                  <a:pt x="0" y="0"/>
                </a:moveTo>
                <a:lnTo>
                  <a:pt x="10055926" y="0"/>
                </a:lnTo>
                <a:lnTo>
                  <a:pt x="10055926" y="5053103"/>
                </a:lnTo>
                <a:lnTo>
                  <a:pt x="0" y="50531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10927" y="1860110"/>
            <a:ext cx="16009411" cy="184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30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5. Passive-Aggressive Classifie</a:t>
            </a:r>
            <a:r>
              <a:rPr lang="en-US" sz="30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r</a:t>
            </a:r>
          </a:p>
          <a:p>
            <a:pPr algn="just">
              <a:lnSpc>
                <a:spcPts val="3600"/>
              </a:lnSpc>
            </a:pPr>
            <a:r>
              <a:rPr lang="en-US" sz="30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Concept:</a:t>
            </a:r>
          </a:p>
          <a:p>
            <a:pPr algn="just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online learning algorithm that updates its model only when a misclassification occurs — hence the name Passive-Aggressive.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746481" y="4406729"/>
            <a:ext cx="6059402" cy="368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58"/>
              </a:lnSpc>
            </a:pPr>
            <a:r>
              <a:rPr lang="en-US" sz="3049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Key Properties</a:t>
            </a:r>
            <a:r>
              <a:rPr lang="en-US" sz="304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algn="just" marL="658313" indent="-329157" lvl="1">
              <a:lnSpc>
                <a:spcPts val="3658"/>
              </a:lnSpc>
              <a:buFont typeface="Arial"/>
              <a:buChar char="•"/>
            </a:pPr>
            <a:r>
              <a:rPr lang="en-US" sz="304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Pass</a:t>
            </a:r>
            <a:r>
              <a:rPr lang="en-US" sz="304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ive → no update if prediction is correct.</a:t>
            </a:r>
          </a:p>
          <a:p>
            <a:pPr algn="just" marL="658313" indent="-329157" lvl="1">
              <a:lnSpc>
                <a:spcPts val="3658"/>
              </a:lnSpc>
              <a:buFont typeface="Arial"/>
              <a:buChar char="•"/>
            </a:pPr>
            <a:r>
              <a:rPr lang="en-US" sz="304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Aggressive → adjusts aggressively on misclassification.</a:t>
            </a:r>
          </a:p>
          <a:p>
            <a:pPr algn="just" marL="658313" indent="-329157" lvl="1">
              <a:lnSpc>
                <a:spcPts val="3658"/>
              </a:lnSpc>
              <a:buFont typeface="Arial"/>
              <a:buChar char="•"/>
            </a:pPr>
            <a:r>
              <a:rPr lang="en-US" sz="304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Effici</a:t>
            </a:r>
            <a:r>
              <a:rPr lang="en-US" sz="304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 for large-scale, real-time text streams.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DAG3KTqhxbo</dc:identifier>
  <dcterms:modified xsi:type="dcterms:W3CDTF">2011-08-01T06:04:30Z</dcterms:modified>
  <cp:revision>1</cp:revision>
  <dc:title>Internship Viva Presentation_Format.pptx</dc:title>
</cp:coreProperties>
</file>